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256" r:id="rId2"/>
    <p:sldId id="273" r:id="rId3"/>
    <p:sldId id="344" r:id="rId4"/>
    <p:sldId id="345" r:id="rId5"/>
    <p:sldId id="346" r:id="rId6"/>
    <p:sldId id="350" r:id="rId7"/>
    <p:sldId id="347" r:id="rId8"/>
    <p:sldId id="277" r:id="rId9"/>
    <p:sldId id="339" r:id="rId10"/>
    <p:sldId id="296" r:id="rId11"/>
    <p:sldId id="351" r:id="rId12"/>
    <p:sldId id="282" r:id="rId13"/>
    <p:sldId id="348" r:id="rId14"/>
    <p:sldId id="364" r:id="rId15"/>
    <p:sldId id="352" r:id="rId16"/>
    <p:sldId id="356" r:id="rId17"/>
    <p:sldId id="353" r:id="rId18"/>
    <p:sldId id="354" r:id="rId19"/>
    <p:sldId id="342" r:id="rId20"/>
    <p:sldId id="333" r:id="rId21"/>
    <p:sldId id="355" r:id="rId22"/>
    <p:sldId id="366" r:id="rId23"/>
    <p:sldId id="290" r:id="rId24"/>
    <p:sldId id="328" r:id="rId25"/>
    <p:sldId id="278" r:id="rId26"/>
    <p:sldId id="357" r:id="rId27"/>
    <p:sldId id="358" r:id="rId28"/>
    <p:sldId id="271" r:id="rId29"/>
    <p:sldId id="359" r:id="rId30"/>
    <p:sldId id="360" r:id="rId31"/>
    <p:sldId id="361" r:id="rId32"/>
    <p:sldId id="362" r:id="rId33"/>
    <p:sldId id="363" r:id="rId3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33CC33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napVertSplitter="1" vertBarState="minimized" horzBarState="maximized">
    <p:restoredLeft sz="15620"/>
    <p:restoredTop sz="89714" autoAdjust="0"/>
  </p:normalViewPr>
  <p:slideViewPr>
    <p:cSldViewPr>
      <p:cViewPr varScale="1">
        <p:scale>
          <a:sx n="88" d="100"/>
          <a:sy n="88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1026"/>
    </p:cViewPr>
  </p:sorterViewPr>
  <p:notesViewPr>
    <p:cSldViewPr>
      <p:cViewPr varScale="1">
        <p:scale>
          <a:sx n="67" d="100"/>
          <a:sy n="67" d="100"/>
        </p:scale>
        <p:origin x="-2796" y="-11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67F39C8-F3C8-407A-86F9-756D01D9548D}" type="datetimeFigureOut">
              <a:rPr lang="en-US"/>
              <a:pPr>
                <a:defRPr/>
              </a:pPr>
              <a:t>10/22/2013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2F4628DC-87BD-448F-A7DC-44AF9B8F13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86333200-DB49-442E-B879-FA209CFBA477}" type="datetimeFigureOut">
              <a:rPr lang="en-GB"/>
              <a:pPr>
                <a:defRPr/>
              </a:pPr>
              <a:t>22/10/2013</a:t>
            </a:fld>
            <a:endParaRPr lang="en-GB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19609D3-033F-4099-94B7-75D59E1D45D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19609D3-033F-4099-94B7-75D59E1D45D3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FF8485-6B17-41F3-AE8D-E24329EC07E6}" type="datetime1">
              <a:rPr lang="en-US" smtClean="0"/>
              <a:pPr>
                <a:defRPr/>
              </a:pPr>
              <a:t>10/22/2013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D5DB8-44CE-4BB2-A35D-7E5FBE7D51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1FCE77-A6B1-40FD-971F-F1AF2A631BEF}" type="datetime1">
              <a:rPr lang="en-US" smtClean="0"/>
              <a:pPr>
                <a:defRPr/>
              </a:pPr>
              <a:t>10/22/2013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214C45-640B-4886-841B-B22FFF8AF4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064EC5-ECB6-4F83-AC61-9DFDFC531D98}" type="datetime1">
              <a:rPr lang="en-US" smtClean="0"/>
              <a:pPr>
                <a:defRPr/>
              </a:pPr>
              <a:t>10/22/2013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B7FA18-4467-4CA7-8E73-816DE24A0A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E5A557-155C-45EA-BF77-52F6BE73E53A}" type="datetime1">
              <a:rPr lang="en-US" smtClean="0"/>
              <a:pPr>
                <a:defRPr/>
              </a:pPr>
              <a:t>10/22/2013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6543DB-112D-4CA4-B9F9-900ECE8DCF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E09316-A174-419C-8FB6-502D22CB119B}" type="datetime1">
              <a:rPr lang="en-US" smtClean="0"/>
              <a:pPr>
                <a:defRPr/>
              </a:pPr>
              <a:t>10/22/2013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06B05-C45D-4ADB-8BE7-24CF3585A4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F61996-5F7C-4AB4-801D-B5F8BB384099}" type="datetime1">
              <a:rPr lang="en-US" smtClean="0"/>
              <a:pPr>
                <a:defRPr/>
              </a:pPr>
              <a:t>10/22/2013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D8C559-E486-4227-9BB9-672F7D829D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F08388-2E53-4C41-A568-460750F00481}" type="datetime1">
              <a:rPr lang="en-US" smtClean="0"/>
              <a:pPr>
                <a:defRPr/>
              </a:pPr>
              <a:t>10/22/2013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CA42E6-A280-469C-B419-FAF1CD71A7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1E12FC-CC22-4AE0-9AA8-F9937680D330}" type="datetime1">
              <a:rPr lang="en-US" smtClean="0"/>
              <a:pPr>
                <a:defRPr/>
              </a:pPr>
              <a:t>10/22/2013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358485-C691-4990-8975-DBB5518A2F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CFC5CB-22B9-4B5D-856C-9B847901D9A5}" type="datetime1">
              <a:rPr lang="en-US" smtClean="0"/>
              <a:pPr>
                <a:defRPr/>
              </a:pPr>
              <a:t>10/22/2013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4D9EBA-DC7E-4838-AF0F-F0836019F0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E8BFD6-3B50-4AE3-BF66-C81243D4A813}" type="datetime1">
              <a:rPr lang="en-US" smtClean="0"/>
              <a:pPr>
                <a:defRPr/>
              </a:pPr>
              <a:t>10/22/2013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FE5892-5697-4976-84E5-467F23FA35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D14B86-74E5-4ABA-BA2F-35FD056103AC}" type="datetime1">
              <a:rPr lang="en-US" smtClean="0"/>
              <a:pPr>
                <a:defRPr/>
              </a:pPr>
              <a:t>10/22/2013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005506-4B76-4E7F-B3DD-AED62F30A7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4D6A9FF-E5E5-42E6-AC79-CC10E3D5BC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itle 1"/>
          <p:cNvSpPr>
            <a:spLocks noGrp="1"/>
          </p:cNvSpPr>
          <p:nvPr>
            <p:ph type="ctrTitle"/>
          </p:nvPr>
        </p:nvSpPr>
        <p:spPr>
          <a:xfrm>
            <a:off x="684213" y="1484313"/>
            <a:ext cx="7773987" cy="2116137"/>
          </a:xfrm>
        </p:spPr>
        <p:txBody>
          <a:bodyPr/>
          <a:lstStyle/>
          <a:p>
            <a:pPr eaLnBrk="1" hangingPunct="1"/>
            <a:r>
              <a:rPr lang="en-GB" sz="3900" b="1" dirty="0" smtClean="0"/>
              <a:t>FUNDAMENTALS OF COMPUTING</a:t>
            </a:r>
            <a:r>
              <a:rPr lang="en-GB" sz="4500" b="1" dirty="0" smtClean="0"/>
              <a:t/>
            </a:r>
            <a:br>
              <a:rPr lang="en-GB" sz="4500" b="1" dirty="0" smtClean="0"/>
            </a:br>
            <a:r>
              <a:rPr lang="en-GB" sz="3200" b="1" dirty="0" smtClean="0"/>
              <a:t>INTRODUCTION TO PROGRAMMING</a:t>
            </a:r>
            <a:endParaRPr lang="en-US" sz="3200" dirty="0" smtClean="0"/>
          </a:p>
        </p:txBody>
      </p:sp>
      <p:sp>
        <p:nvSpPr>
          <p:cNvPr id="15364" name="Subtitle 2"/>
          <p:cNvSpPr>
            <a:spLocks noGrp="1"/>
          </p:cNvSpPr>
          <p:nvPr>
            <p:ph type="subTitle" idx="1"/>
          </p:nvPr>
        </p:nvSpPr>
        <p:spPr>
          <a:xfrm>
            <a:off x="1403350" y="3860800"/>
            <a:ext cx="6400800" cy="1752600"/>
          </a:xfrm>
        </p:spPr>
        <p:txBody>
          <a:bodyPr/>
          <a:lstStyle/>
          <a:p>
            <a:pPr eaLnBrk="1" hangingPunct="1"/>
            <a:r>
              <a:rPr lang="en-GB" dirty="0" smtClean="0">
                <a:solidFill>
                  <a:schemeClr val="tx1"/>
                </a:solidFill>
              </a:rPr>
              <a:t>Session 4</a:t>
            </a:r>
          </a:p>
          <a:p>
            <a:pPr eaLnBrk="1" hangingPunct="1"/>
            <a:r>
              <a:rPr lang="en-GB" dirty="0" smtClean="0">
                <a:solidFill>
                  <a:schemeClr val="tx1"/>
                </a:solidFill>
              </a:rPr>
              <a:t>Repeating Code</a:t>
            </a:r>
          </a:p>
          <a:p>
            <a:pPr eaLnBrk="1" hangingPunct="1"/>
            <a:endParaRPr lang="en-US" dirty="0" smtClean="0">
              <a:solidFill>
                <a:srgbClr val="898989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2D5DB8-44CE-4BB2-A35D-7E5FBE7D5192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  <p:transition advTm="4953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ED2E3E-B30C-4972-A7A9-9A8433016793}" type="slidenum">
              <a:rPr lang="en-US"/>
              <a:pPr>
                <a:defRPr/>
              </a:pPr>
              <a:t>10</a:t>
            </a:fld>
            <a:endParaRPr lang="en-US"/>
          </a:p>
        </p:txBody>
      </p:sp>
      <p:sp>
        <p:nvSpPr>
          <p:cNvPr id="39939" name="Rectangle 2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r>
              <a:rPr lang="en-GB" smtClean="0"/>
              <a:t>Important points</a:t>
            </a:r>
          </a:p>
        </p:txBody>
      </p:sp>
      <p:sp>
        <p:nvSpPr>
          <p:cNvPr id="39940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spcBef>
                <a:spcPts val="700"/>
              </a:spcBef>
            </a:pPr>
            <a:r>
              <a:rPr lang="en-GB" dirty="0" smtClean="0"/>
              <a:t>The loop contents are placed </a:t>
            </a:r>
            <a:r>
              <a:rPr lang="en-GB" smtClean="0"/>
              <a:t>in curly braces </a:t>
            </a:r>
            <a:r>
              <a:rPr lang="en-GB" dirty="0" smtClean="0"/>
              <a:t>to indicate which statements are to </a:t>
            </a:r>
            <a:r>
              <a:rPr lang="en-GB" smtClean="0"/>
              <a:t>be repeated</a:t>
            </a:r>
          </a:p>
          <a:p>
            <a:pPr lvl="1">
              <a:lnSpc>
                <a:spcPct val="80000"/>
              </a:lnSpc>
              <a:spcBef>
                <a:spcPts val="700"/>
              </a:spcBef>
            </a:pPr>
            <a:r>
              <a:rPr lang="en-GB" smtClean="0"/>
              <a:t>This is called the </a:t>
            </a:r>
            <a:r>
              <a:rPr lang="en-GB" smtClean="0">
                <a:solidFill>
                  <a:srgbClr val="0070C0"/>
                </a:solidFill>
              </a:rPr>
              <a:t>loop body</a:t>
            </a:r>
            <a:endParaRPr lang="en-GB" dirty="0" smtClean="0">
              <a:solidFill>
                <a:srgbClr val="0070C0"/>
              </a:solidFill>
            </a:endParaRPr>
          </a:p>
          <a:p>
            <a:pPr>
              <a:lnSpc>
                <a:spcPct val="80000"/>
              </a:lnSpc>
              <a:spcBef>
                <a:spcPts val="700"/>
              </a:spcBef>
            </a:pPr>
            <a:r>
              <a:rPr lang="en-GB" dirty="0" smtClean="0"/>
              <a:t>The </a:t>
            </a:r>
            <a:r>
              <a:rPr lang="en-GB" smtClean="0"/>
              <a:t>statements inside the loop are </a:t>
            </a:r>
            <a:r>
              <a:rPr lang="en-GB" dirty="0" smtClean="0"/>
              <a:t>repeated as long as the condition at the top of the loop is true</a:t>
            </a:r>
          </a:p>
          <a:p>
            <a:pPr>
              <a:lnSpc>
                <a:spcPct val="80000"/>
              </a:lnSpc>
              <a:spcBef>
                <a:spcPts val="700"/>
              </a:spcBef>
            </a:pPr>
            <a:r>
              <a:rPr lang="en-GB" smtClean="0"/>
              <a:t>Something MUST happen inside the loop to change the condition being tested</a:t>
            </a:r>
          </a:p>
          <a:p>
            <a:pPr lvl="1">
              <a:lnSpc>
                <a:spcPct val="80000"/>
              </a:lnSpc>
              <a:spcBef>
                <a:spcPts val="700"/>
              </a:spcBef>
            </a:pPr>
            <a:r>
              <a:rPr lang="en-GB" smtClean="0"/>
              <a:t>If the condition never becomes false, </a:t>
            </a:r>
            <a:r>
              <a:rPr lang="en-GB" dirty="0" smtClean="0"/>
              <a:t>the loop will never stop repeating</a:t>
            </a:r>
          </a:p>
          <a:p>
            <a:pPr lvl="1">
              <a:lnSpc>
                <a:spcPct val="80000"/>
              </a:lnSpc>
              <a:spcBef>
                <a:spcPts val="700"/>
              </a:spcBef>
            </a:pPr>
            <a:r>
              <a:rPr lang="en-GB" dirty="0" smtClean="0"/>
              <a:t>this is called an </a:t>
            </a:r>
            <a:r>
              <a:rPr lang="en-GB" b="1" smtClean="0"/>
              <a:t>'infinite loop’</a:t>
            </a:r>
            <a:endParaRPr lang="en-GB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n-GB" smtClean="0"/>
              <a:t>Program Design (2)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052736"/>
            <a:ext cx="8568952" cy="5184576"/>
          </a:xfrm>
        </p:spPr>
        <p:txBody>
          <a:bodyPr/>
          <a:lstStyle/>
          <a:p>
            <a:pPr marL="0" lvl="1" indent="7938">
              <a:buNone/>
            </a:pPr>
            <a:r>
              <a:rPr lang="en-GB" dirty="0" smtClean="0"/>
              <a:t>Let’s focus on the code for entering books (bold text). Assume the user knows how many books they want to enter</a:t>
            </a:r>
          </a:p>
          <a:p>
            <a:pPr marL="282575" lvl="1" indent="-274638">
              <a:buNone/>
            </a:pPr>
            <a:endParaRPr lang="en-GB" sz="1050" dirty="0" smtClean="0"/>
          </a:p>
          <a:p>
            <a:pPr marL="0" lvl="1" indent="0">
              <a:buNone/>
            </a:pP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GB" sz="2000" b="1" dirty="0" smtClean="0">
                <a:latin typeface="Consolas" pitchFamily="49" charset="0"/>
                <a:cs typeface="Consolas" pitchFamily="49" charset="0"/>
              </a:rPr>
              <a:t>If menu choice = 1</a:t>
            </a:r>
          </a:p>
          <a:p>
            <a:pPr marL="0" lvl="1" indent="0">
              <a:buNone/>
            </a:pPr>
            <a:r>
              <a:rPr lang="en-GB" sz="2000" b="1" dirty="0" smtClean="0">
                <a:latin typeface="Consolas" pitchFamily="49" charset="0"/>
                <a:cs typeface="Consolas" pitchFamily="49" charset="0"/>
              </a:rPr>
              <a:t>       Input number of books the user wants to enter</a:t>
            </a:r>
          </a:p>
          <a:p>
            <a:pPr marL="0" lvl="1" indent="0">
              <a:buNone/>
            </a:pPr>
            <a:r>
              <a:rPr lang="en-GB" sz="2000" b="1" dirty="0" smtClean="0">
                <a:latin typeface="Consolas" pitchFamily="49" charset="0"/>
                <a:cs typeface="Consolas" pitchFamily="49" charset="0"/>
              </a:rPr>
              <a:t>       Loop for each book to enter</a:t>
            </a:r>
          </a:p>
          <a:p>
            <a:pPr marL="0" lvl="1" indent="0">
              <a:buNone/>
            </a:pPr>
            <a:r>
              <a:rPr lang="en-GB" sz="2000" b="1" dirty="0" smtClean="0">
                <a:latin typeface="Consolas" pitchFamily="49" charset="0"/>
                <a:cs typeface="Consolas" pitchFamily="49" charset="0"/>
              </a:rPr>
              <a:t>               Input name of a book</a:t>
            </a:r>
          </a:p>
          <a:p>
            <a:pPr marL="0" lvl="1" indent="0">
              <a:buNone/>
            </a:pP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              Add book to data file</a:t>
            </a:r>
          </a:p>
          <a:p>
            <a:pPr marL="0" lvl="1" indent="0">
              <a:buNone/>
            </a:pP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Else (menu choice = 2)</a:t>
            </a:r>
          </a:p>
          <a:p>
            <a:pPr marL="0" lvl="1" indent="0">
              <a:buNone/>
            </a:pP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      Read data file and display books</a:t>
            </a:r>
            <a:endParaRPr lang="en-GB" sz="2400" dirty="0" smtClean="0">
              <a:latin typeface="Consolas" pitchFamily="49" charset="0"/>
              <a:cs typeface="Consolas" pitchFamily="49" charset="0"/>
            </a:endParaRPr>
          </a:p>
          <a:p>
            <a:pPr marL="282575" lvl="2" indent="-274638">
              <a:buFont typeface="Arial" pitchFamily="34" charset="0"/>
              <a:buChar char="•"/>
            </a:pPr>
            <a:endParaRPr lang="en-GB" sz="1400" dirty="0" smtClean="0"/>
          </a:p>
          <a:p>
            <a:pPr marL="0" lvl="2" indent="7938">
              <a:buNone/>
            </a:pPr>
            <a:r>
              <a:rPr lang="en-GB" sz="2800" dirty="0" smtClean="0"/>
              <a:t>This time we can use a </a:t>
            </a:r>
            <a:r>
              <a:rPr lang="en-GB" sz="2800" b="1" dirty="0" smtClean="0"/>
              <a:t>for </a:t>
            </a:r>
            <a:r>
              <a:rPr lang="en-GB" sz="2800" dirty="0" smtClean="0"/>
              <a:t>loop as it executes a fixed number of times</a:t>
            </a:r>
            <a:endParaRPr lang="en-GB" sz="24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6543DB-112D-4CA4-B9F9-900ECE8DCF06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A170CC-8611-48D9-A738-6AA458E4DCE0}" type="slidenum">
              <a:rPr lang="en-US"/>
              <a:pPr>
                <a:defRPr/>
              </a:pPr>
              <a:t>12</a:t>
            </a:fld>
            <a:endParaRPr lang="en-US"/>
          </a:p>
        </p:txBody>
      </p:sp>
      <p:sp>
        <p:nvSpPr>
          <p:cNvPr id="2355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for</a:t>
            </a:r>
            <a:r>
              <a:rPr lang="en-GB" dirty="0" smtClean="0"/>
              <a:t> loop</a:t>
            </a:r>
          </a:p>
        </p:txBody>
      </p:sp>
      <p:sp>
        <p:nvSpPr>
          <p:cNvPr id="23556" name="Rectangle 3"/>
          <p:cNvSpPr>
            <a:spLocks noGrp="1"/>
          </p:cNvSpPr>
          <p:nvPr>
            <p:ph type="body" idx="1"/>
          </p:nvPr>
        </p:nvSpPr>
        <p:spPr>
          <a:xfrm>
            <a:off x="457200" y="1412776"/>
            <a:ext cx="8229600" cy="4713387"/>
          </a:xfrm>
        </p:spPr>
        <p:txBody>
          <a:bodyPr/>
          <a:lstStyle/>
          <a:p>
            <a:pPr marL="0" indent="0">
              <a:lnSpc>
                <a:spcPct val="80000"/>
              </a:lnSpc>
              <a:spcBef>
                <a:spcPct val="0"/>
              </a:spcBef>
              <a:buFont typeface="Arial" charset="0"/>
              <a:buNone/>
            </a:pPr>
            <a:r>
              <a:rPr lang="en-GB" dirty="0" smtClean="0"/>
              <a:t>This  loop repeats a group of statements a fixed number of times. The syntax is:</a:t>
            </a:r>
          </a:p>
          <a:p>
            <a:pPr marL="0" indent="0">
              <a:lnSpc>
                <a:spcPct val="80000"/>
              </a:lnSpc>
              <a:spcBef>
                <a:spcPct val="0"/>
              </a:spcBef>
              <a:buFont typeface="Arial" charset="0"/>
              <a:buNone/>
            </a:pPr>
            <a:endParaRPr lang="en-GB" sz="2400" dirty="0" smtClean="0"/>
          </a:p>
          <a:p>
            <a:pPr marL="0" indent="0">
              <a:lnSpc>
                <a:spcPct val="80000"/>
              </a:lnSpc>
              <a:buFont typeface="Arial" charset="0"/>
              <a:buNone/>
            </a:pPr>
            <a:r>
              <a:rPr lang="en-GB" sz="2400" dirty="0" smtClean="0">
                <a:latin typeface="Consolas" pitchFamily="49" charset="0"/>
                <a:cs typeface="Consolas" pitchFamily="49" charset="0"/>
              </a:rPr>
              <a:t>for (initialisation; condition; step)</a:t>
            </a:r>
          </a:p>
          <a:p>
            <a:pPr marL="0" indent="0">
              <a:lnSpc>
                <a:spcPct val="80000"/>
              </a:lnSpc>
              <a:buFont typeface="Arial" charset="0"/>
              <a:buNone/>
            </a:pPr>
            <a:r>
              <a:rPr lang="en-GB" sz="2400" dirty="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 marL="0" indent="0">
              <a:lnSpc>
                <a:spcPct val="80000"/>
              </a:lnSpc>
              <a:buFont typeface="Arial" charset="0"/>
              <a:buNone/>
            </a:pPr>
            <a:r>
              <a:rPr lang="en-GB" sz="2400" dirty="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en-GB" sz="2400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//statements inside the loop</a:t>
            </a:r>
          </a:p>
          <a:p>
            <a:pPr marL="0" indent="0">
              <a:lnSpc>
                <a:spcPct val="80000"/>
              </a:lnSpc>
              <a:buFont typeface="Arial" charset="0"/>
              <a:buNone/>
            </a:pPr>
            <a:r>
              <a:rPr lang="en-GB" sz="2400" dirty="0" smtClean="0">
                <a:latin typeface="Consolas" pitchFamily="49" charset="0"/>
                <a:cs typeface="Consolas" pitchFamily="49" charset="0"/>
              </a:rPr>
              <a:t>} </a:t>
            </a:r>
          </a:p>
          <a:p>
            <a:pPr marL="0" indent="0">
              <a:lnSpc>
                <a:spcPct val="80000"/>
              </a:lnSpc>
              <a:buFont typeface="Arial" charset="0"/>
              <a:buNone/>
            </a:pPr>
            <a:endParaRPr lang="en-GB" sz="2400" dirty="0" smtClean="0">
              <a:latin typeface="Courier New" pitchFamily="49" charset="0"/>
            </a:endParaRPr>
          </a:p>
          <a:p>
            <a:pPr marL="0" indent="0">
              <a:lnSpc>
                <a:spcPct val="80000"/>
              </a:lnSpc>
              <a:buFont typeface="Arial" charset="0"/>
              <a:buNone/>
            </a:pPr>
            <a:r>
              <a:rPr lang="en-US" dirty="0" smtClean="0"/>
              <a:t>The loop makes use of a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US" dirty="0" smtClean="0"/>
              <a:t> variable:</a:t>
            </a:r>
          </a:p>
          <a:p>
            <a:pPr lvl="1">
              <a:lnSpc>
                <a:spcPct val="80000"/>
              </a:lnSpc>
            </a:pPr>
            <a:r>
              <a:rPr lang="en-US" dirty="0" err="1" smtClean="0"/>
              <a:t>initialisation</a:t>
            </a:r>
            <a:r>
              <a:rPr lang="en-US" dirty="0" smtClean="0"/>
              <a:t>:	e.g.      </a:t>
            </a:r>
            <a:r>
              <a:rPr lang="en-US" sz="2400" dirty="0" err="1" smtClean="0">
                <a:latin typeface="Consolas" pitchFamily="49" charset="0"/>
                <a:cs typeface="Consolas" pitchFamily="49" charset="0"/>
              </a:rPr>
              <a:t>iIndex</a:t>
            </a:r>
            <a:r>
              <a:rPr lang="en-US" sz="2400" dirty="0" smtClean="0">
                <a:latin typeface="Consolas" pitchFamily="49" charset="0"/>
                <a:cs typeface="Consolas" pitchFamily="49" charset="0"/>
              </a:rPr>
              <a:t> = 0;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pPr lvl="1">
              <a:lnSpc>
                <a:spcPct val="80000"/>
              </a:lnSpc>
            </a:pPr>
            <a:r>
              <a:rPr lang="en-US" dirty="0" smtClean="0"/>
              <a:t>condition:	e.g.      </a:t>
            </a:r>
            <a:r>
              <a:rPr lang="en-US" sz="2400" dirty="0" err="1" smtClean="0">
                <a:latin typeface="Consolas" pitchFamily="49" charset="0"/>
                <a:cs typeface="Consolas" pitchFamily="49" charset="0"/>
              </a:rPr>
              <a:t>iIndex</a:t>
            </a:r>
            <a:r>
              <a:rPr lang="en-US" sz="2400" dirty="0" smtClean="0">
                <a:latin typeface="Consolas" pitchFamily="49" charset="0"/>
                <a:cs typeface="Consolas" pitchFamily="49" charset="0"/>
              </a:rPr>
              <a:t> &lt;= 5;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pPr lvl="1">
              <a:lnSpc>
                <a:spcPct val="80000"/>
              </a:lnSpc>
            </a:pPr>
            <a:r>
              <a:rPr lang="en-US" dirty="0" smtClean="0"/>
              <a:t>step:		e.g.      </a:t>
            </a:r>
            <a:r>
              <a:rPr lang="en-US" sz="2400" dirty="0" err="1" smtClean="0">
                <a:latin typeface="Consolas" pitchFamily="49" charset="0"/>
                <a:cs typeface="Consolas" pitchFamily="49" charset="0"/>
              </a:rPr>
              <a:t>iIndex</a:t>
            </a:r>
            <a:r>
              <a:rPr lang="en-US" sz="2400" dirty="0" smtClean="0">
                <a:latin typeface="Consolas" pitchFamily="49" charset="0"/>
                <a:cs typeface="Consolas" pitchFamily="49" charset="0"/>
              </a:rPr>
              <a:t>++;  </a:t>
            </a:r>
            <a:endParaRPr lang="en-US" dirty="0" smtClean="0">
              <a:latin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n-GB" smtClean="0"/>
              <a:t>Using </a:t>
            </a:r>
            <a:r>
              <a:rPr lang="en-GB" smtClean="0">
                <a:latin typeface="Consolas" pitchFamily="49" charset="0"/>
                <a:cs typeface="Consolas" pitchFamily="49" charset="0"/>
              </a:rPr>
              <a:t>for </a:t>
            </a:r>
            <a:r>
              <a:rPr lang="en-GB" smtClean="0"/>
              <a:t>loops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363272" cy="5112568"/>
          </a:xfrm>
        </p:spPr>
        <p:txBody>
          <a:bodyPr/>
          <a:lstStyle/>
          <a:p>
            <a:r>
              <a:rPr lang="en-GB" smtClean="0"/>
              <a:t>The initialisation is done ONLY once – when the loop is seen for the first time</a:t>
            </a:r>
          </a:p>
          <a:p>
            <a:r>
              <a:rPr lang="en-GB" smtClean="0"/>
              <a:t>The condition is tested every time before the body of the loop is entered</a:t>
            </a:r>
          </a:p>
          <a:p>
            <a:r>
              <a:rPr lang="en-GB" smtClean="0"/>
              <a:t>The step is an instruction that is performed every time the computer reaches the end of the loop (before the condition is tested again).</a:t>
            </a:r>
          </a:p>
          <a:p>
            <a:r>
              <a:rPr lang="en-GB" smtClean="0"/>
              <a:t>Control then moves to the statement after the loop</a:t>
            </a:r>
          </a:p>
          <a:p>
            <a:endParaRPr lang="en-GB" smtClean="0"/>
          </a:p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6543DB-112D-4CA4-B9F9-900ECE8DCF06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Exercise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80000"/>
              </a:lnSpc>
              <a:buNone/>
            </a:pPr>
            <a:r>
              <a:rPr lang="en-US" dirty="0" smtClean="0"/>
              <a:t>How many lines of output will be produced by this loop?</a:t>
            </a:r>
          </a:p>
          <a:p>
            <a:pPr marL="0" indent="0">
              <a:lnSpc>
                <a:spcPct val="80000"/>
              </a:lnSpc>
              <a:buNone/>
            </a:pPr>
            <a:endParaRPr lang="en-GB" sz="2400" dirty="0" smtClean="0">
              <a:latin typeface="Consolas" pitchFamily="49" charset="0"/>
              <a:cs typeface="Consolas" pitchFamily="49" charset="0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en-GB" sz="2400" dirty="0" err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GB" sz="2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GB" sz="2400" dirty="0" err="1" smtClean="0">
                <a:latin typeface="Consolas" pitchFamily="49" charset="0"/>
                <a:cs typeface="Consolas" pitchFamily="49" charset="0"/>
              </a:rPr>
              <a:t>iIndex</a:t>
            </a:r>
            <a:r>
              <a:rPr lang="en-GB" sz="2400" dirty="0" smtClean="0">
                <a:latin typeface="Consolas" pitchFamily="49" charset="0"/>
                <a:cs typeface="Consolas" pitchFamily="49" charset="0"/>
              </a:rPr>
              <a:t>;</a:t>
            </a:r>
          </a:p>
          <a:p>
            <a:pPr marL="0" indent="0">
              <a:lnSpc>
                <a:spcPct val="80000"/>
              </a:lnSpc>
              <a:buNone/>
            </a:pPr>
            <a:endParaRPr lang="en-GB" sz="2400" dirty="0" smtClean="0">
              <a:latin typeface="Consolas" pitchFamily="49" charset="0"/>
              <a:cs typeface="Consolas" pitchFamily="49" charset="0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en-GB" sz="2400" dirty="0" smtClean="0">
                <a:latin typeface="Consolas" pitchFamily="49" charset="0"/>
                <a:cs typeface="Consolas" pitchFamily="49" charset="0"/>
              </a:rPr>
              <a:t>for (</a:t>
            </a:r>
            <a:r>
              <a:rPr lang="en-GB" sz="2400" dirty="0" err="1" smtClean="0">
                <a:latin typeface="Consolas" pitchFamily="49" charset="0"/>
                <a:cs typeface="Consolas" pitchFamily="49" charset="0"/>
              </a:rPr>
              <a:t>iIndex</a:t>
            </a:r>
            <a:r>
              <a:rPr lang="en-GB" sz="2400" dirty="0" smtClean="0">
                <a:latin typeface="Consolas" pitchFamily="49" charset="0"/>
                <a:cs typeface="Consolas" pitchFamily="49" charset="0"/>
              </a:rPr>
              <a:t> = 0; </a:t>
            </a:r>
            <a:r>
              <a:rPr lang="en-GB" sz="2400" dirty="0" err="1" smtClean="0">
                <a:latin typeface="Consolas" pitchFamily="49" charset="0"/>
                <a:cs typeface="Consolas" pitchFamily="49" charset="0"/>
              </a:rPr>
              <a:t>iIndex</a:t>
            </a:r>
            <a:r>
              <a:rPr lang="en-GB" sz="2400" dirty="0" smtClean="0">
                <a:latin typeface="Consolas" pitchFamily="49" charset="0"/>
                <a:cs typeface="Consolas" pitchFamily="49" charset="0"/>
              </a:rPr>
              <a:t> &lt; 7; </a:t>
            </a:r>
            <a:r>
              <a:rPr lang="en-GB" sz="2400" dirty="0" err="1" smtClean="0">
                <a:latin typeface="Consolas" pitchFamily="49" charset="0"/>
                <a:cs typeface="Consolas" pitchFamily="49" charset="0"/>
              </a:rPr>
              <a:t>iIndex</a:t>
            </a:r>
            <a:r>
              <a:rPr lang="en-GB" sz="2400" dirty="0" smtClean="0">
                <a:latin typeface="Consolas" pitchFamily="49" charset="0"/>
                <a:cs typeface="Consolas" pitchFamily="49" charset="0"/>
              </a:rPr>
              <a:t>++)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GB" sz="2400" dirty="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GB" sz="2400" dirty="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en-GB" sz="2400" dirty="0" err="1" smtClean="0">
                <a:latin typeface="Consolas" pitchFamily="49" charset="0"/>
                <a:cs typeface="Consolas" pitchFamily="49" charset="0"/>
              </a:rPr>
              <a:t>Console.WriteLine</a:t>
            </a:r>
            <a:r>
              <a:rPr lang="en-GB" sz="2400" dirty="0" smtClean="0">
                <a:latin typeface="Consolas" pitchFamily="49" charset="0"/>
                <a:cs typeface="Consolas" pitchFamily="49" charset="0"/>
              </a:rPr>
              <a:t>("Index =: " + </a:t>
            </a:r>
            <a:r>
              <a:rPr lang="en-GB" sz="2400" dirty="0" err="1" smtClean="0">
                <a:latin typeface="Consolas" pitchFamily="49" charset="0"/>
                <a:cs typeface="Consolas" pitchFamily="49" charset="0"/>
              </a:rPr>
              <a:t>iIndex</a:t>
            </a:r>
            <a:r>
              <a:rPr lang="en-GB" sz="2400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GB" sz="2400" dirty="0" smtClean="0">
                <a:latin typeface="Consolas" pitchFamily="49" charset="0"/>
                <a:cs typeface="Consolas" pitchFamily="49" charset="0"/>
              </a:rPr>
              <a:t>}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6543DB-112D-4CA4-B9F9-900ECE8DCF06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dirty="0" err="1" smtClean="0"/>
              <a:t>BooksToRead</a:t>
            </a:r>
            <a:r>
              <a:rPr lang="en-GB" i="1" dirty="0" smtClean="0"/>
              <a:t> </a:t>
            </a:r>
            <a:r>
              <a:rPr lang="en-GB" dirty="0" smtClean="0"/>
              <a:t>code - part 2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/>
          <a:lstStyle/>
          <a:p>
            <a:pPr>
              <a:buNone/>
            </a:pPr>
            <a:r>
              <a:rPr lang="en-GB" dirty="0" smtClean="0"/>
              <a:t> </a:t>
            </a: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Console.Write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("How many books do you want to enter? ");</a:t>
            </a:r>
          </a:p>
          <a:p>
            <a:pPr>
              <a:buNone/>
            </a:pP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iNumBooks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Convert.ToInt32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(Console.ReadLine());</a:t>
            </a:r>
          </a:p>
          <a:p>
            <a:pPr>
              <a:buNone/>
            </a:pPr>
            <a:endParaRPr lang="en-GB" sz="2000" dirty="0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endParaRPr lang="en-GB" sz="2000" dirty="0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GB" sz="2000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//loop for each book</a:t>
            </a:r>
          </a:p>
          <a:p>
            <a:pPr>
              <a:buNone/>
            </a:pP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for (</a:t>
            </a:r>
            <a:r>
              <a:rPr lang="en-GB" sz="2000" u="sng" dirty="0" err="1" smtClean="0">
                <a:latin typeface="Consolas" pitchFamily="49" charset="0"/>
                <a:cs typeface="Consolas" pitchFamily="49" charset="0"/>
              </a:rPr>
              <a:t>iIndex</a:t>
            </a:r>
            <a:r>
              <a:rPr lang="en-GB" sz="2000" u="sng" dirty="0" smtClean="0">
                <a:latin typeface="Consolas" pitchFamily="49" charset="0"/>
                <a:cs typeface="Consolas" pitchFamily="49" charset="0"/>
              </a:rPr>
              <a:t> = 1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; </a:t>
            </a:r>
            <a:r>
              <a:rPr lang="en-GB" sz="2000" u="sng" dirty="0" err="1" smtClean="0">
                <a:latin typeface="Consolas" pitchFamily="49" charset="0"/>
                <a:cs typeface="Consolas" pitchFamily="49" charset="0"/>
              </a:rPr>
              <a:t>iIndex</a:t>
            </a:r>
            <a:r>
              <a:rPr lang="en-GB" sz="2000" u="sng" dirty="0" smtClean="0">
                <a:latin typeface="Consolas" pitchFamily="49" charset="0"/>
                <a:cs typeface="Consolas" pitchFamily="49" charset="0"/>
              </a:rPr>
              <a:t> &lt;= </a:t>
            </a:r>
            <a:r>
              <a:rPr lang="en-GB" sz="2000" u="sng" dirty="0" err="1" smtClean="0">
                <a:latin typeface="Consolas" pitchFamily="49" charset="0"/>
                <a:cs typeface="Consolas" pitchFamily="49" charset="0"/>
              </a:rPr>
              <a:t>iNumBooks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; </a:t>
            </a:r>
            <a:r>
              <a:rPr lang="en-GB" sz="2000" u="sng" dirty="0" err="1" smtClean="0">
                <a:latin typeface="Consolas" pitchFamily="49" charset="0"/>
                <a:cs typeface="Consolas" pitchFamily="49" charset="0"/>
              </a:rPr>
              <a:t>iIndex</a:t>
            </a:r>
            <a:r>
              <a:rPr lang="en-GB" sz="2000" u="sng" dirty="0" smtClean="0">
                <a:latin typeface="Consolas" pitchFamily="49" charset="0"/>
                <a:cs typeface="Consolas" pitchFamily="49" charset="0"/>
              </a:rPr>
              <a:t>++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pPr>
              <a:buNone/>
            </a:pP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>
              <a:buNone/>
            </a:pP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Console.Write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("Enter book 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" 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+ </a:t>
            </a: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iIndex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+ ": ");</a:t>
            </a:r>
          </a:p>
          <a:p>
            <a:pPr>
              <a:buNone/>
            </a:pP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sBook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= Console.ReadLine();</a:t>
            </a:r>
          </a:p>
          <a:p>
            <a:pPr>
              <a:buNone/>
            </a:pPr>
            <a:endParaRPr lang="en-GB" sz="2000" dirty="0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GB" sz="2000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//write book to data file</a:t>
            </a:r>
          </a:p>
          <a:p>
            <a:pPr>
              <a:buNone/>
            </a:pP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}</a:t>
            </a:r>
          </a:p>
          <a:p>
            <a:pPr>
              <a:buNone/>
            </a:pPr>
            <a:endParaRPr lang="en-GB" sz="2000" dirty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6543DB-112D-4CA4-B9F9-900ECE8DCF06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635896" y="2420888"/>
            <a:ext cx="5077072" cy="4616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smtClean="0">
                <a:solidFill>
                  <a:srgbClr val="0070C0"/>
                </a:solidFill>
              </a:rPr>
              <a:t>Initialisation      Condition      Step</a:t>
            </a:r>
            <a:endParaRPr lang="en-GB" sz="2400">
              <a:solidFill>
                <a:srgbClr val="0070C0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2339752" y="2924944"/>
            <a:ext cx="1944216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stCxn id="6" idx="2"/>
          </p:cNvCxnSpPr>
          <p:nvPr/>
        </p:nvCxnSpPr>
        <p:spPr>
          <a:xfrm flipH="1">
            <a:off x="4067944" y="2882553"/>
            <a:ext cx="2106488" cy="61845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6444208" y="2924944"/>
            <a:ext cx="1368152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Writing data to a file and reading data from a file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641379"/>
          </a:xfrm>
        </p:spPr>
        <p:txBody>
          <a:bodyPr/>
          <a:lstStyle/>
          <a:p>
            <a:r>
              <a:rPr lang="en-GB" smtClean="0"/>
              <a:t>Principles are quite straightforward:</a:t>
            </a:r>
          </a:p>
          <a:p>
            <a:r>
              <a:rPr lang="en-GB" smtClean="0"/>
              <a:t>Two classes/methods are used:</a:t>
            </a:r>
          </a:p>
          <a:p>
            <a:pPr lvl="1"/>
            <a:r>
              <a:rPr lang="en-GB" smtClean="0">
                <a:latin typeface="Consolas" pitchFamily="49" charset="0"/>
                <a:cs typeface="Consolas" pitchFamily="49" charset="0"/>
              </a:rPr>
              <a:t>StreamWriter</a:t>
            </a:r>
            <a:r>
              <a:rPr lang="en-GB" smtClean="0">
                <a:cs typeface="Consolas" pitchFamily="49" charset="0"/>
              </a:rPr>
              <a:t> and </a:t>
            </a:r>
            <a:r>
              <a:rPr lang="en-GB" smtClean="0">
                <a:latin typeface="Consolas" pitchFamily="49" charset="0"/>
                <a:cs typeface="Consolas" pitchFamily="49" charset="0"/>
              </a:rPr>
              <a:t>WriteLine() method</a:t>
            </a:r>
          </a:p>
          <a:p>
            <a:pPr lvl="1"/>
            <a:r>
              <a:rPr lang="en-GB" smtClean="0">
                <a:latin typeface="Consolas" pitchFamily="49" charset="0"/>
                <a:cs typeface="Consolas" pitchFamily="49" charset="0"/>
              </a:rPr>
              <a:t>StreamReader</a:t>
            </a:r>
            <a:r>
              <a:rPr lang="en-GB" smtClean="0">
                <a:cs typeface="Consolas" pitchFamily="49" charset="0"/>
              </a:rPr>
              <a:t> and </a:t>
            </a:r>
            <a:r>
              <a:rPr lang="en-GB" smtClean="0">
                <a:latin typeface="Consolas" pitchFamily="49" charset="0"/>
                <a:cs typeface="Consolas" pitchFamily="49" charset="0"/>
              </a:rPr>
              <a:t>ReadLine() method</a:t>
            </a:r>
          </a:p>
          <a:p>
            <a:pPr marL="342900" lvl="1" indent="-342900">
              <a:buFont typeface="Arial" charset="0"/>
              <a:buChar char="•"/>
            </a:pPr>
            <a:r>
              <a:rPr lang="en-GB" smtClean="0">
                <a:cs typeface="Consolas" pitchFamily="49" charset="0"/>
              </a:rPr>
              <a:t>External data file is stored by default in the</a:t>
            </a:r>
            <a:endParaRPr lang="en-GB" smtClean="0"/>
          </a:p>
          <a:p>
            <a:pPr marL="342900" lvl="1" indent="-342900">
              <a:buNone/>
            </a:pPr>
            <a:r>
              <a:rPr lang="en-GB" b="1" smtClean="0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  /bin/debug </a:t>
            </a:r>
            <a:r>
              <a:rPr lang="en-GB" smtClean="0"/>
              <a:t>folder of the project</a:t>
            </a:r>
          </a:p>
          <a:p>
            <a:r>
              <a:rPr lang="en-GB" smtClean="0">
                <a:cs typeface="Consolas" pitchFamily="49" charset="0"/>
              </a:rPr>
              <a:t> </a:t>
            </a:r>
            <a:r>
              <a:rPr lang="en-GB" smtClean="0">
                <a:latin typeface="Consolas" pitchFamily="49" charset="0"/>
                <a:cs typeface="Consolas" pitchFamily="49" charset="0"/>
              </a:rPr>
              <a:t>using </a:t>
            </a:r>
            <a:r>
              <a:rPr lang="en-GB" smtClean="0">
                <a:cs typeface="Consolas" pitchFamily="49" charset="0"/>
              </a:rPr>
              <a:t>statement links the program code to the data file and releases it when the </a:t>
            </a:r>
            <a:r>
              <a:rPr lang="en-GB" smtClean="0">
                <a:latin typeface="Consolas" pitchFamily="49" charset="0"/>
                <a:cs typeface="Consolas" pitchFamily="49" charset="0"/>
              </a:rPr>
              <a:t>using</a:t>
            </a:r>
            <a:r>
              <a:rPr lang="en-GB" smtClean="0">
                <a:cs typeface="Consolas" pitchFamily="49" charset="0"/>
              </a:rPr>
              <a:t> block ends</a:t>
            </a:r>
            <a:endParaRPr lang="en-GB">
              <a:cs typeface="Consolas" pitchFamily="49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6543DB-112D-4CA4-B9F9-900ECE8DCF06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using</a:t>
            </a:r>
            <a:r>
              <a:rPr lang="en-GB" dirty="0" smtClean="0"/>
              <a:t> statement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147248" cy="45259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dirty="0" smtClean="0"/>
              <a:t>The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using</a:t>
            </a:r>
            <a:r>
              <a:rPr lang="en-US" dirty="0" smtClean="0"/>
              <a:t> statement in C# is also used to obtain the resource specified</a:t>
            </a:r>
            <a:endParaRPr lang="en-GB" dirty="0" smtClean="0"/>
          </a:p>
          <a:p>
            <a:pPr>
              <a:lnSpc>
                <a:spcPct val="80000"/>
              </a:lnSpc>
            </a:pPr>
            <a:r>
              <a:rPr lang="en-GB" dirty="0" smtClean="0"/>
              <a:t>To use the commands for working with external commands, we must add a library file to the project</a:t>
            </a:r>
          </a:p>
          <a:p>
            <a:pPr>
              <a:lnSpc>
                <a:spcPct val="80000"/>
              </a:lnSpc>
            </a:pPr>
            <a:r>
              <a:rPr lang="en-GB" dirty="0" smtClean="0"/>
              <a:t>To do this, you need to type:</a:t>
            </a:r>
          </a:p>
          <a:p>
            <a:pPr>
              <a:lnSpc>
                <a:spcPct val="80000"/>
              </a:lnSpc>
              <a:buNone/>
            </a:pPr>
            <a:r>
              <a:rPr lang="en-GB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    using System.IO; </a:t>
            </a:r>
          </a:p>
          <a:p>
            <a:pPr>
              <a:lnSpc>
                <a:spcPct val="80000"/>
              </a:lnSpc>
              <a:buNone/>
            </a:pPr>
            <a:r>
              <a:rPr lang="en-GB" dirty="0" smtClean="0"/>
              <a:t>    at the top of the code window with the other 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using </a:t>
            </a:r>
            <a:r>
              <a:rPr lang="en-GB" dirty="0" smtClean="0"/>
              <a:t>statements.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6543DB-112D-4CA4-B9F9-900ECE8DCF06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The </a:t>
            </a:r>
            <a:r>
              <a:rPr lang="en-GB" smtClean="0">
                <a:latin typeface="Consolas" pitchFamily="49" charset="0"/>
                <a:cs typeface="Consolas" pitchFamily="49" charset="0"/>
              </a:rPr>
              <a:t>StreamWriter</a:t>
            </a:r>
            <a:r>
              <a:rPr lang="en-GB" smtClean="0"/>
              <a:t> class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GB" sz="2800" dirty="0" smtClean="0"/>
              <a:t>The </a:t>
            </a:r>
            <a:r>
              <a:rPr lang="en-GB" sz="2800" dirty="0" err="1" smtClean="0">
                <a:latin typeface="Consolas" pitchFamily="49" charset="0"/>
                <a:cs typeface="Consolas" pitchFamily="49" charset="0"/>
              </a:rPr>
              <a:t>StreamWriter</a:t>
            </a:r>
            <a:r>
              <a:rPr lang="en-GB" sz="2800" dirty="0" smtClean="0"/>
              <a:t> class writes data to a file</a:t>
            </a:r>
          </a:p>
          <a:p>
            <a:pPr marL="265113" indent="-265113"/>
            <a:r>
              <a:rPr lang="en-US" sz="2800" dirty="0" smtClean="0"/>
              <a:t>We declare a </a:t>
            </a:r>
            <a:r>
              <a:rPr lang="en-US" sz="2800" dirty="0" err="1" smtClean="0"/>
              <a:t>StreamWriter</a:t>
            </a:r>
            <a:r>
              <a:rPr lang="en-US" sz="2800" dirty="0" smtClean="0"/>
              <a:t> object  (called </a:t>
            </a:r>
            <a:r>
              <a:rPr lang="en-US" sz="2800" b="1" dirty="0" err="1" smtClean="0"/>
              <a:t>sw</a:t>
            </a:r>
            <a:r>
              <a:rPr lang="en-US" sz="2800" dirty="0" smtClean="0"/>
              <a:t>) and link it to the data file in the </a:t>
            </a:r>
            <a:r>
              <a:rPr lang="en-US" sz="2800" dirty="0" smtClean="0">
                <a:latin typeface="Consolas" pitchFamily="49" charset="0"/>
                <a:cs typeface="Consolas" pitchFamily="49" charset="0"/>
              </a:rPr>
              <a:t>using</a:t>
            </a:r>
            <a:r>
              <a:rPr lang="en-US" sz="2800" dirty="0" smtClean="0"/>
              <a:t> block. </a:t>
            </a:r>
          </a:p>
          <a:p>
            <a:pPr marL="265113" indent="-265113"/>
            <a:r>
              <a:rPr lang="en-US" sz="2800" dirty="0" smtClean="0"/>
              <a:t>After the block ends, the file is closed</a:t>
            </a:r>
          </a:p>
          <a:p>
            <a:pPr marL="0" indent="0">
              <a:buNone/>
            </a:pPr>
            <a:endParaRPr lang="en-US" sz="1400" dirty="0" smtClean="0"/>
          </a:p>
          <a:p>
            <a:pPr>
              <a:buNone/>
            </a:pPr>
            <a:r>
              <a:rPr lang="en-GB" sz="2400" dirty="0" smtClean="0">
                <a:latin typeface="Consolas" pitchFamily="49" charset="0"/>
                <a:cs typeface="Consolas" pitchFamily="49" charset="0"/>
              </a:rPr>
              <a:t>using (</a:t>
            </a:r>
            <a:r>
              <a:rPr lang="en-GB" sz="2400" dirty="0" err="1" smtClean="0">
                <a:latin typeface="Consolas" pitchFamily="49" charset="0"/>
                <a:cs typeface="Consolas" pitchFamily="49" charset="0"/>
              </a:rPr>
              <a:t>StreamWriter</a:t>
            </a:r>
            <a:r>
              <a:rPr lang="en-GB" sz="2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GB" sz="2400" dirty="0" err="1" smtClean="0">
                <a:latin typeface="Consolas" pitchFamily="49" charset="0"/>
                <a:cs typeface="Consolas" pitchFamily="49" charset="0"/>
              </a:rPr>
              <a:t>sw</a:t>
            </a:r>
            <a:r>
              <a:rPr lang="en-GB" sz="2400" dirty="0" smtClean="0">
                <a:latin typeface="Consolas" pitchFamily="49" charset="0"/>
                <a:cs typeface="Consolas" pitchFamily="49" charset="0"/>
              </a:rPr>
              <a:t> = </a:t>
            </a:r>
          </a:p>
          <a:p>
            <a:pPr>
              <a:buNone/>
            </a:pPr>
            <a:r>
              <a:rPr lang="en-GB" sz="2400" dirty="0" smtClean="0">
                <a:latin typeface="Consolas" pitchFamily="49" charset="0"/>
                <a:cs typeface="Consolas" pitchFamily="49" charset="0"/>
              </a:rPr>
              <a:t>         new </a:t>
            </a:r>
            <a:r>
              <a:rPr lang="en-GB" sz="2400" dirty="0" err="1" smtClean="0">
                <a:latin typeface="Consolas" pitchFamily="49" charset="0"/>
                <a:cs typeface="Consolas" pitchFamily="49" charset="0"/>
              </a:rPr>
              <a:t>StreamWriter</a:t>
            </a:r>
            <a:r>
              <a:rPr lang="en-GB" sz="2400" dirty="0" smtClean="0">
                <a:latin typeface="Consolas" pitchFamily="49" charset="0"/>
                <a:cs typeface="Consolas" pitchFamily="49" charset="0"/>
              </a:rPr>
              <a:t>("BooksToRead.txt") )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GB" sz="2400" noProof="1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GB" sz="2400" noProof="1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GB" sz="2400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//code to write data to file</a:t>
            </a:r>
            <a:endParaRPr lang="en-GB" sz="2400" noProof="1" smtClean="0">
              <a:latin typeface="Consolas" pitchFamily="49" charset="0"/>
              <a:cs typeface="Consolas" pitchFamily="49" charset="0"/>
            </a:endParaRPr>
          </a:p>
          <a:p>
            <a:pPr marL="0" indent="0">
              <a:lnSpc>
                <a:spcPct val="80000"/>
              </a:lnSpc>
              <a:buNone/>
            </a:pPr>
            <a:endParaRPr lang="en-GB" sz="2400" noProof="1" smtClean="0">
              <a:latin typeface="Consolas" pitchFamily="49" charset="0"/>
              <a:cs typeface="Consolas" pitchFamily="49" charset="0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en-GB" sz="2400" noProof="1" smtClean="0">
                <a:latin typeface="Consolas" pitchFamily="49" charset="0"/>
                <a:cs typeface="Consolas" pitchFamily="49" charset="0"/>
              </a:rPr>
              <a:t>} </a:t>
            </a:r>
            <a:r>
              <a:rPr lang="en-GB" sz="2400" noProof="1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//data file closed</a:t>
            </a:r>
            <a:endParaRPr lang="en-GB" sz="2400" dirty="0" smtClean="0">
              <a:latin typeface="Consolas" pitchFamily="49" charset="0"/>
              <a:cs typeface="Consolas" pitchFamily="49" charset="0"/>
            </a:endParaRPr>
          </a:p>
          <a:p>
            <a:pPr marL="0" indent="0">
              <a:lnSpc>
                <a:spcPct val="80000"/>
              </a:lnSpc>
              <a:buNone/>
            </a:pPr>
            <a:endParaRPr lang="en-GB" sz="2800" b="1" dirty="0" smtClean="0">
              <a:solidFill>
                <a:srgbClr val="00B050"/>
              </a:solidFill>
              <a:latin typeface="Courier New" pitchFamily="49" charset="0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6543DB-112D-4CA4-B9F9-900ECE8DCF06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en-US" smtClean="0"/>
              <a:t>Adding data to an existing file</a:t>
            </a:r>
            <a:endParaRPr lang="en-US" dirty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124744"/>
            <a:ext cx="8208912" cy="5073427"/>
          </a:xfrm>
        </p:spPr>
        <p:txBody>
          <a:bodyPr/>
          <a:lstStyle/>
          <a:p>
            <a:pPr marL="444500" indent="-444500"/>
            <a:r>
              <a:rPr lang="en-US" sz="2800" dirty="0" smtClean="0"/>
              <a:t>The previous code will create a new data file each time (overwriting any existing data)</a:t>
            </a:r>
          </a:p>
          <a:p>
            <a:pPr marL="444500" indent="-444500"/>
            <a:r>
              <a:rPr lang="en-US" sz="2800" dirty="0" smtClean="0"/>
              <a:t>We may want instead, to append data to an existing file</a:t>
            </a:r>
          </a:p>
          <a:p>
            <a:pPr marL="444500" indent="-444500"/>
            <a:r>
              <a:rPr lang="en-US" sz="2800" dirty="0" smtClean="0"/>
              <a:t>To do this, just add the keyword ‘true’ to the </a:t>
            </a:r>
            <a:r>
              <a:rPr lang="en-US" sz="2800" dirty="0" smtClean="0">
                <a:latin typeface="Consolas" pitchFamily="49" charset="0"/>
                <a:cs typeface="Consolas" pitchFamily="49" charset="0"/>
              </a:rPr>
              <a:t>using</a:t>
            </a:r>
            <a:r>
              <a:rPr lang="en-US" sz="2800" dirty="0" smtClean="0"/>
              <a:t> statement</a:t>
            </a:r>
          </a:p>
          <a:p>
            <a:pPr marL="0" indent="0">
              <a:buNone/>
            </a:pPr>
            <a:endParaRPr lang="en-US" sz="1100" dirty="0" smtClean="0"/>
          </a:p>
          <a:p>
            <a:pPr marL="0" indent="0">
              <a:buNone/>
            </a:pPr>
            <a:r>
              <a:rPr lang="en-GB" sz="2400" dirty="0" smtClean="0">
                <a:latin typeface="Consolas" pitchFamily="49" charset="0"/>
                <a:cs typeface="Consolas" pitchFamily="49" charset="0"/>
              </a:rPr>
              <a:t>using (</a:t>
            </a:r>
            <a:r>
              <a:rPr lang="en-GB" sz="2400" dirty="0" err="1" smtClean="0">
                <a:latin typeface="Consolas" pitchFamily="49" charset="0"/>
                <a:cs typeface="Consolas" pitchFamily="49" charset="0"/>
              </a:rPr>
              <a:t>StreamWriter</a:t>
            </a:r>
            <a:r>
              <a:rPr lang="en-GB" sz="2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GB" sz="2400" dirty="0" err="1" smtClean="0">
                <a:latin typeface="Consolas" pitchFamily="49" charset="0"/>
                <a:cs typeface="Consolas" pitchFamily="49" charset="0"/>
              </a:rPr>
              <a:t>sw</a:t>
            </a:r>
            <a:r>
              <a:rPr lang="en-GB" sz="2400" dirty="0" smtClean="0">
                <a:latin typeface="Consolas" pitchFamily="49" charset="0"/>
                <a:cs typeface="Consolas" pitchFamily="49" charset="0"/>
              </a:rPr>
              <a:t> = </a:t>
            </a:r>
          </a:p>
          <a:p>
            <a:pPr marL="0" indent="0">
              <a:buNone/>
            </a:pPr>
            <a:r>
              <a:rPr lang="en-GB" sz="2400" dirty="0" smtClean="0">
                <a:latin typeface="Consolas" pitchFamily="49" charset="0"/>
                <a:cs typeface="Consolas" pitchFamily="49" charset="0"/>
              </a:rPr>
              <a:t>     new </a:t>
            </a:r>
            <a:r>
              <a:rPr lang="en-GB" sz="2400" dirty="0" err="1" smtClean="0">
                <a:latin typeface="Consolas" pitchFamily="49" charset="0"/>
                <a:cs typeface="Consolas" pitchFamily="49" charset="0"/>
              </a:rPr>
              <a:t>StreamWriter</a:t>
            </a:r>
            <a:r>
              <a:rPr lang="en-GB" sz="2400" dirty="0" smtClean="0">
                <a:latin typeface="Consolas" pitchFamily="49" charset="0"/>
                <a:cs typeface="Consolas" pitchFamily="49" charset="0"/>
              </a:rPr>
              <a:t>("BooksToRead.txt“, </a:t>
            </a:r>
            <a:r>
              <a:rPr lang="en-GB" sz="2400" dirty="0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true</a:t>
            </a:r>
            <a:r>
              <a:rPr lang="en-GB" sz="2400" dirty="0" smtClean="0">
                <a:latin typeface="Consolas" pitchFamily="49" charset="0"/>
                <a:cs typeface="Consolas" pitchFamily="49" charset="0"/>
              </a:rPr>
              <a:t>))</a:t>
            </a:r>
          </a:p>
          <a:p>
            <a:pPr marL="0" indent="0">
              <a:buNone/>
            </a:pPr>
            <a:r>
              <a:rPr lang="en-GB" sz="2400" dirty="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 marL="0" indent="0">
              <a:buNone/>
            </a:pPr>
            <a:r>
              <a:rPr lang="en-GB" sz="2400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GB" sz="2400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//code to write data to file</a:t>
            </a:r>
          </a:p>
          <a:p>
            <a:pPr marL="0" indent="0">
              <a:buNone/>
            </a:pPr>
            <a:r>
              <a:rPr lang="en-GB" sz="2400" dirty="0" smtClean="0">
                <a:latin typeface="Consolas" pitchFamily="49" charset="0"/>
                <a:cs typeface="Consolas" pitchFamily="49" charset="0"/>
              </a:rPr>
              <a:t>}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6543DB-112D-4CA4-B9F9-900ECE8DCF06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5E774C-0F07-47F3-9FF3-9C29E8979BCF}" type="slidenum">
              <a:rPr lang="en-US"/>
              <a:pPr>
                <a:defRPr/>
              </a:pPr>
              <a:t>2</a:t>
            </a:fld>
            <a:endParaRPr lang="en-US"/>
          </a:p>
        </p:txBody>
      </p:sp>
      <p:sp>
        <p:nvSpPr>
          <p:cNvPr id="1741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Objectives</a:t>
            </a:r>
            <a:endParaRPr lang="en-US" smtClean="0"/>
          </a:p>
        </p:txBody>
      </p:sp>
      <p:sp>
        <p:nvSpPr>
          <p:cNvPr id="3277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defRPr/>
            </a:pPr>
            <a:r>
              <a:rPr lang="en-GB" sz="2800" smtClean="0"/>
              <a:t>How </a:t>
            </a:r>
            <a:r>
              <a:rPr lang="en-GB" sz="2800" dirty="0" smtClean="0"/>
              <a:t>and when to use a </a:t>
            </a:r>
            <a:r>
              <a:rPr lang="en-GB" sz="2800" dirty="0" smtClean="0">
                <a:latin typeface="Consolas" pitchFamily="49" charset="0"/>
                <a:cs typeface="Consolas" pitchFamily="49" charset="0"/>
              </a:rPr>
              <a:t>while</a:t>
            </a:r>
            <a:r>
              <a:rPr lang="en-GB" sz="2800" dirty="0" smtClean="0"/>
              <a:t> loop </a:t>
            </a:r>
          </a:p>
          <a:p>
            <a:pPr marL="590550" indent="-533400">
              <a:defRPr/>
            </a:pPr>
            <a:r>
              <a:rPr lang="en-GB" sz="2800" dirty="0" smtClean="0"/>
              <a:t>Validate data input using a </a:t>
            </a:r>
            <a:r>
              <a:rPr lang="en-GB" sz="2800" dirty="0" smtClean="0">
                <a:latin typeface="Consolas" pitchFamily="49" charset="0"/>
                <a:cs typeface="Consolas" pitchFamily="49" charset="0"/>
              </a:rPr>
              <a:t>while</a:t>
            </a:r>
            <a:r>
              <a:rPr lang="en-GB" sz="2800" dirty="0" smtClean="0"/>
              <a:t> loop</a:t>
            </a:r>
          </a:p>
          <a:p>
            <a:pPr marL="590550" indent="-533400">
              <a:defRPr/>
            </a:pPr>
            <a:r>
              <a:rPr lang="en-GB" sz="2800" dirty="0" smtClean="0"/>
              <a:t>Use a </a:t>
            </a:r>
            <a:r>
              <a:rPr lang="en-GB" sz="2800" dirty="0" smtClean="0">
                <a:latin typeface="Consolas" pitchFamily="49" charset="0"/>
                <a:cs typeface="Consolas" pitchFamily="49" charset="0"/>
              </a:rPr>
              <a:t>while</a:t>
            </a:r>
            <a:r>
              <a:rPr lang="en-GB" sz="2800" dirty="0" smtClean="0"/>
              <a:t> loop to implement  a </a:t>
            </a:r>
            <a:r>
              <a:rPr lang="en-GB" sz="2800" smtClean="0"/>
              <a:t>menu-based program</a:t>
            </a:r>
          </a:p>
          <a:p>
            <a:pPr marL="590550" indent="-533400">
              <a:defRPr/>
            </a:pPr>
            <a:r>
              <a:rPr lang="en-GB" sz="2800" smtClean="0"/>
              <a:t>How and when to use a </a:t>
            </a:r>
            <a:r>
              <a:rPr lang="en-GB" sz="2800" smtClean="0">
                <a:latin typeface="Consolas" pitchFamily="49" charset="0"/>
                <a:cs typeface="Consolas" pitchFamily="49" charset="0"/>
              </a:rPr>
              <a:t>for</a:t>
            </a:r>
            <a:r>
              <a:rPr lang="en-GB" sz="2800" smtClean="0"/>
              <a:t> loop </a:t>
            </a:r>
          </a:p>
          <a:p>
            <a:pPr marL="590550" indent="-533400">
              <a:defRPr/>
            </a:pPr>
            <a:r>
              <a:rPr lang="en-GB" sz="2800" smtClean="0"/>
              <a:t>How to write data to output files</a:t>
            </a:r>
          </a:p>
          <a:p>
            <a:pPr marL="609600" indent="-609600">
              <a:defRPr/>
            </a:pPr>
            <a:r>
              <a:rPr lang="en-GB" sz="2800" smtClean="0"/>
              <a:t>How </a:t>
            </a:r>
            <a:r>
              <a:rPr lang="en-GB" sz="2800" dirty="0" smtClean="0"/>
              <a:t>to use a loop to read data from input files</a:t>
            </a:r>
          </a:p>
          <a:p>
            <a:pPr marL="590550" indent="-533400">
              <a:defRPr/>
            </a:pPr>
            <a:r>
              <a:rPr lang="en-GB" sz="2800" dirty="0" smtClean="0"/>
              <a:t>Use </a:t>
            </a:r>
            <a:r>
              <a:rPr lang="en-GB" sz="2800" smtClean="0"/>
              <a:t>the </a:t>
            </a:r>
            <a:r>
              <a:rPr lang="en-GB" sz="2800" smtClean="0">
                <a:latin typeface="Consolas" pitchFamily="49" charset="0"/>
                <a:cs typeface="Consolas" pitchFamily="49" charset="0"/>
              </a:rPr>
              <a:t>Peek()</a:t>
            </a:r>
            <a:r>
              <a:rPr lang="en-GB" sz="2800" smtClean="0"/>
              <a:t> </a:t>
            </a:r>
            <a:r>
              <a:rPr lang="en-GB" sz="2800" dirty="0" smtClean="0"/>
              <a:t>method to terminate </a:t>
            </a:r>
            <a:r>
              <a:rPr lang="en-GB" sz="2800" smtClean="0"/>
              <a:t>the loop</a:t>
            </a:r>
            <a:endParaRPr lang="en-GB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The </a:t>
            </a:r>
            <a:r>
              <a:rPr lang="en-GB" smtClean="0">
                <a:latin typeface="Consolas" pitchFamily="49" charset="0"/>
                <a:cs typeface="Consolas" pitchFamily="49" charset="0"/>
              </a:rPr>
              <a:t>WriteLine() </a:t>
            </a:r>
            <a:r>
              <a:rPr lang="en-GB" smtClean="0"/>
              <a:t>method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075240" cy="4713387"/>
          </a:xfrm>
        </p:spPr>
        <p:txBody>
          <a:bodyPr/>
          <a:lstStyle/>
          <a:p>
            <a:pPr marL="365125" indent="-365125"/>
            <a:r>
              <a:rPr lang="en-GB" smtClean="0"/>
              <a:t>In the </a:t>
            </a:r>
            <a:r>
              <a:rPr lang="en-GB" smtClean="0">
                <a:latin typeface="Consolas" pitchFamily="49" charset="0"/>
                <a:cs typeface="Consolas" pitchFamily="49" charset="0"/>
              </a:rPr>
              <a:t>using</a:t>
            </a:r>
            <a:r>
              <a:rPr lang="en-GB" smtClean="0"/>
              <a:t> block, we use the </a:t>
            </a:r>
            <a:r>
              <a:rPr lang="en-GB" smtClean="0">
                <a:latin typeface="Consolas" pitchFamily="49" charset="0"/>
                <a:cs typeface="Consolas" pitchFamily="49" charset="0"/>
              </a:rPr>
              <a:t>sw </a:t>
            </a:r>
            <a:r>
              <a:rPr lang="en-GB" smtClean="0">
                <a:cs typeface="Consolas" pitchFamily="49" charset="0"/>
              </a:rPr>
              <a:t>variable and the </a:t>
            </a:r>
            <a:r>
              <a:rPr lang="en-GB" smtClean="0">
                <a:latin typeface="Consolas" pitchFamily="49" charset="0"/>
                <a:cs typeface="Consolas" pitchFamily="49" charset="0"/>
              </a:rPr>
              <a:t>WriteLine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() </a:t>
            </a:r>
            <a:r>
              <a:rPr lang="en-GB" smtClean="0"/>
              <a:t>method to write data and text to the data file, in the same way we write to the console</a:t>
            </a:r>
          </a:p>
          <a:p>
            <a:pPr marL="365125" indent="-365125"/>
            <a:r>
              <a:rPr lang="en-GB" smtClean="0"/>
              <a:t>Examples:</a:t>
            </a:r>
          </a:p>
          <a:p>
            <a:pPr marL="365125" indent="-4763">
              <a:buNone/>
            </a:pPr>
            <a:r>
              <a:rPr lang="en-GB" sz="2800" smtClean="0">
                <a:latin typeface="Consolas" pitchFamily="49" charset="0"/>
                <a:cs typeface="Consolas" pitchFamily="49" charset="0"/>
              </a:rPr>
              <a:t>sw.WriteLine(sBook);</a:t>
            </a:r>
            <a:endParaRPr lang="en-GB" sz="2800" dirty="0" smtClean="0">
              <a:latin typeface="Consolas" pitchFamily="49" charset="0"/>
              <a:cs typeface="Consolas" pitchFamily="49" charset="0"/>
            </a:endParaRPr>
          </a:p>
          <a:p>
            <a:pPr marL="365125" indent="-4763">
              <a:buNone/>
            </a:pPr>
            <a:r>
              <a:rPr lang="en-GB" sz="2800" smtClean="0">
                <a:latin typeface="Consolas" pitchFamily="49" charset="0"/>
                <a:cs typeface="Consolas" pitchFamily="49" charset="0"/>
              </a:rPr>
              <a:t>sw.WriteLine</a:t>
            </a:r>
            <a:r>
              <a:rPr lang="en-GB" sz="28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GB" sz="2800" noProof="1" smtClean="0">
                <a:latin typeface="Consolas" pitchFamily="49" charset="0"/>
                <a:cs typeface="Consolas" pitchFamily="49" charset="0"/>
              </a:rPr>
              <a:t>"</a:t>
            </a:r>
            <a:r>
              <a:rPr lang="en-GB" sz="2800" dirty="0" smtClean="0">
                <a:latin typeface="Consolas" pitchFamily="49" charset="0"/>
                <a:cs typeface="Consolas" pitchFamily="49" charset="0"/>
              </a:rPr>
              <a:t>Name is : </a:t>
            </a:r>
            <a:r>
              <a:rPr lang="en-GB" sz="2800" noProof="1" smtClean="0">
                <a:latin typeface="Consolas" pitchFamily="49" charset="0"/>
                <a:cs typeface="Consolas" pitchFamily="49" charset="0"/>
              </a:rPr>
              <a:t>"</a:t>
            </a:r>
            <a:r>
              <a:rPr lang="en-GB" sz="2800" dirty="0" smtClean="0">
                <a:latin typeface="Consolas" pitchFamily="49" charset="0"/>
                <a:cs typeface="Consolas" pitchFamily="49" charset="0"/>
              </a:rPr>
              <a:t> + </a:t>
            </a:r>
            <a:r>
              <a:rPr lang="en-GB" sz="2800" dirty="0" err="1" smtClean="0">
                <a:latin typeface="Consolas" pitchFamily="49" charset="0"/>
                <a:cs typeface="Consolas" pitchFamily="49" charset="0"/>
              </a:rPr>
              <a:t>sName</a:t>
            </a:r>
            <a:r>
              <a:rPr lang="en-GB" sz="2800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pPr marL="365125" indent="-4763">
              <a:buNone/>
            </a:pPr>
            <a:r>
              <a:rPr lang="en-GB" sz="2800" smtClean="0">
                <a:latin typeface="Consolas" pitchFamily="49" charset="0"/>
                <a:cs typeface="Consolas" pitchFamily="49" charset="0"/>
              </a:rPr>
              <a:t>sw.WriteLine(iNum</a:t>
            </a:r>
            <a:r>
              <a:rPr lang="en-GB" sz="2800" dirty="0" smtClean="0">
                <a:latin typeface="Consolas" pitchFamily="49" charset="0"/>
                <a:cs typeface="Consolas" pitchFamily="49" charset="0"/>
              </a:rPr>
              <a:t>);</a:t>
            </a:r>
            <a:endParaRPr lang="en-GB" sz="2800" dirty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6543DB-112D-4CA4-B9F9-900ECE8DCF06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60648"/>
            <a:ext cx="8892480" cy="850106"/>
          </a:xfrm>
        </p:spPr>
        <p:txBody>
          <a:bodyPr/>
          <a:lstStyle/>
          <a:p>
            <a:r>
              <a:rPr lang="en-GB" i="1" dirty="0" err="1" smtClean="0"/>
              <a:t>BooksToRead</a:t>
            </a:r>
            <a:r>
              <a:rPr lang="en-GB" i="1" dirty="0" smtClean="0"/>
              <a:t> </a:t>
            </a:r>
            <a:r>
              <a:rPr lang="en-GB" dirty="0" smtClean="0"/>
              <a:t>code - part 2 (amended)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268760"/>
            <a:ext cx="8784976" cy="4857403"/>
          </a:xfrm>
        </p:spPr>
        <p:txBody>
          <a:bodyPr/>
          <a:lstStyle/>
          <a:p>
            <a:pPr>
              <a:buNone/>
            </a:pPr>
            <a:r>
              <a:rPr lang="en-GB" sz="1800" dirty="0" err="1" smtClean="0">
                <a:latin typeface="Consolas" pitchFamily="49" charset="0"/>
                <a:cs typeface="Consolas" pitchFamily="49" charset="0"/>
              </a:rPr>
              <a:t>Console.Write</a:t>
            </a: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("How many books do you want to enter? ");</a:t>
            </a:r>
          </a:p>
          <a:p>
            <a:pPr>
              <a:buNone/>
            </a:pPr>
            <a:r>
              <a:rPr lang="en-GB" sz="1800" dirty="0" err="1" smtClean="0">
                <a:latin typeface="Consolas" pitchFamily="49" charset="0"/>
                <a:cs typeface="Consolas" pitchFamily="49" charset="0"/>
              </a:rPr>
              <a:t>iNumBooks</a:t>
            </a: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GB" sz="1800" dirty="0" err="1" smtClean="0">
                <a:latin typeface="Consolas" pitchFamily="49" charset="0"/>
                <a:cs typeface="Consolas" pitchFamily="49" charset="0"/>
              </a:rPr>
              <a:t>Convert.ToInt32</a:t>
            </a: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(Console.ReadLine());</a:t>
            </a:r>
          </a:p>
          <a:p>
            <a:pPr>
              <a:buNone/>
            </a:pPr>
            <a:r>
              <a:rPr lang="en-GB" sz="1800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//open data file for writing, in APPEND mode</a:t>
            </a:r>
          </a:p>
          <a:p>
            <a:pPr>
              <a:buNone/>
            </a:pPr>
            <a:r>
              <a:rPr lang="en-GB" sz="1800" b="1" dirty="0" smtClean="0">
                <a:latin typeface="Consolas" pitchFamily="49" charset="0"/>
                <a:cs typeface="Consolas" pitchFamily="49" charset="0"/>
              </a:rPr>
              <a:t>using (</a:t>
            </a:r>
            <a:r>
              <a:rPr lang="en-GB" sz="1800" b="1" dirty="0" err="1" smtClean="0">
                <a:latin typeface="Consolas" pitchFamily="49" charset="0"/>
                <a:cs typeface="Consolas" pitchFamily="49" charset="0"/>
              </a:rPr>
              <a:t>StreamWriter</a:t>
            </a:r>
            <a:r>
              <a:rPr lang="en-GB" sz="18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GB" sz="1800" b="1" dirty="0" err="1" smtClean="0">
                <a:latin typeface="Consolas" pitchFamily="49" charset="0"/>
                <a:cs typeface="Consolas" pitchFamily="49" charset="0"/>
              </a:rPr>
              <a:t>sw</a:t>
            </a:r>
            <a:r>
              <a:rPr lang="en-GB" sz="1800" b="1" dirty="0" smtClean="0">
                <a:latin typeface="Consolas" pitchFamily="49" charset="0"/>
                <a:cs typeface="Consolas" pitchFamily="49" charset="0"/>
              </a:rPr>
              <a:t> = new </a:t>
            </a:r>
            <a:r>
              <a:rPr lang="en-GB" sz="1800" b="1" dirty="0" err="1" smtClean="0">
                <a:latin typeface="Consolas" pitchFamily="49" charset="0"/>
                <a:cs typeface="Consolas" pitchFamily="49" charset="0"/>
              </a:rPr>
              <a:t>StreamWriter</a:t>
            </a:r>
            <a:r>
              <a:rPr lang="en-GB" sz="1800" b="1" dirty="0" smtClean="0">
                <a:latin typeface="Consolas" pitchFamily="49" charset="0"/>
                <a:cs typeface="Consolas" pitchFamily="49" charset="0"/>
              </a:rPr>
              <a:t>(“BooksToRead.txt", true))</a:t>
            </a:r>
          </a:p>
          <a:p>
            <a:pPr>
              <a:buNone/>
            </a:pPr>
            <a:r>
              <a:rPr lang="en-GB" sz="1800" b="1" dirty="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>
              <a:buNone/>
            </a:pP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GB" sz="1800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//loop for each book</a:t>
            </a:r>
          </a:p>
          <a:p>
            <a:pPr>
              <a:buNone/>
            </a:pP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    for (</a:t>
            </a:r>
            <a:r>
              <a:rPr lang="en-GB" sz="1800" dirty="0" err="1" smtClean="0">
                <a:latin typeface="Consolas" pitchFamily="49" charset="0"/>
                <a:cs typeface="Consolas" pitchFamily="49" charset="0"/>
              </a:rPr>
              <a:t>iIndex</a:t>
            </a: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 = 1; </a:t>
            </a:r>
            <a:r>
              <a:rPr lang="en-GB" sz="1800" dirty="0" err="1" smtClean="0">
                <a:latin typeface="Consolas" pitchFamily="49" charset="0"/>
                <a:cs typeface="Consolas" pitchFamily="49" charset="0"/>
              </a:rPr>
              <a:t>iIndex</a:t>
            </a: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 &lt;= </a:t>
            </a:r>
            <a:r>
              <a:rPr lang="en-GB" sz="1800" dirty="0" err="1" smtClean="0">
                <a:latin typeface="Consolas" pitchFamily="49" charset="0"/>
                <a:cs typeface="Consolas" pitchFamily="49" charset="0"/>
              </a:rPr>
              <a:t>iNumBooks</a:t>
            </a: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; </a:t>
            </a:r>
            <a:r>
              <a:rPr lang="en-GB" sz="1800" dirty="0" err="1" smtClean="0">
                <a:latin typeface="Consolas" pitchFamily="49" charset="0"/>
                <a:cs typeface="Consolas" pitchFamily="49" charset="0"/>
              </a:rPr>
              <a:t>iIndex</a:t>
            </a: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++)</a:t>
            </a:r>
          </a:p>
          <a:p>
            <a:pPr>
              <a:buNone/>
            </a:pP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    {</a:t>
            </a:r>
          </a:p>
          <a:p>
            <a:pPr>
              <a:buNone/>
            </a:pP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        </a:t>
            </a:r>
            <a:r>
              <a:rPr lang="en-GB" sz="1800" dirty="0" err="1" smtClean="0">
                <a:latin typeface="Consolas" pitchFamily="49" charset="0"/>
                <a:cs typeface="Consolas" pitchFamily="49" charset="0"/>
              </a:rPr>
              <a:t>Console.Write</a:t>
            </a: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("Enter </a:t>
            </a: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book </a:t>
            </a: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" + </a:t>
            </a:r>
            <a:r>
              <a:rPr lang="en-GB" sz="1800" dirty="0" err="1" smtClean="0">
                <a:latin typeface="Consolas" pitchFamily="49" charset="0"/>
                <a:cs typeface="Consolas" pitchFamily="49" charset="0"/>
              </a:rPr>
              <a:t>iIndex</a:t>
            </a: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 + ": ");</a:t>
            </a:r>
          </a:p>
          <a:p>
            <a:pPr>
              <a:buNone/>
            </a:pP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        </a:t>
            </a:r>
            <a:r>
              <a:rPr lang="en-GB" sz="1800" dirty="0" err="1" smtClean="0">
                <a:latin typeface="Consolas" pitchFamily="49" charset="0"/>
                <a:cs typeface="Consolas" pitchFamily="49" charset="0"/>
              </a:rPr>
              <a:t>sBook</a:t>
            </a: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 = Console.ReadLine();</a:t>
            </a:r>
          </a:p>
          <a:p>
            <a:pPr>
              <a:buNone/>
            </a:pP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        </a:t>
            </a:r>
            <a:r>
              <a:rPr lang="en-GB" sz="1800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//write book to data file</a:t>
            </a:r>
          </a:p>
          <a:p>
            <a:pPr>
              <a:buNone/>
            </a:pPr>
            <a:r>
              <a:rPr lang="en-GB" sz="1800" b="1" dirty="0" smtClean="0">
                <a:latin typeface="Consolas" pitchFamily="49" charset="0"/>
                <a:cs typeface="Consolas" pitchFamily="49" charset="0"/>
              </a:rPr>
              <a:t>        </a:t>
            </a:r>
            <a:r>
              <a:rPr lang="en-GB" sz="1800" b="1" dirty="0" err="1" smtClean="0">
                <a:latin typeface="Consolas" pitchFamily="49" charset="0"/>
                <a:cs typeface="Consolas" pitchFamily="49" charset="0"/>
              </a:rPr>
              <a:t>sw.WriteLine</a:t>
            </a:r>
            <a:r>
              <a:rPr lang="en-GB" sz="1800" b="1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GB" sz="1800" b="1" dirty="0" err="1" smtClean="0">
                <a:latin typeface="Consolas" pitchFamily="49" charset="0"/>
                <a:cs typeface="Consolas" pitchFamily="49" charset="0"/>
              </a:rPr>
              <a:t>sBook</a:t>
            </a:r>
            <a:r>
              <a:rPr lang="en-GB" sz="1800" b="1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pPr>
              <a:buNone/>
            </a:pPr>
            <a:r>
              <a:rPr lang="en-GB" sz="1800" b="1" dirty="0" smtClean="0">
                <a:latin typeface="Consolas" pitchFamily="49" charset="0"/>
                <a:cs typeface="Consolas" pitchFamily="49" charset="0"/>
              </a:rPr>
              <a:t>    }</a:t>
            </a:r>
          </a:p>
          <a:p>
            <a:pPr>
              <a:buNone/>
            </a:pPr>
            <a:r>
              <a:rPr lang="en-GB" sz="1800" b="1" dirty="0" smtClean="0">
                <a:latin typeface="Consolas" pitchFamily="49" charset="0"/>
                <a:cs typeface="Consolas" pitchFamily="49" charset="0"/>
              </a:rPr>
              <a:t>}</a:t>
            </a: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GB" sz="1800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//end of using block</a:t>
            </a:r>
            <a:endParaRPr lang="en-GB" sz="1800" dirty="0" smtClean="0">
              <a:latin typeface="Consolas" pitchFamily="49" charset="0"/>
              <a:cs typeface="Consolas" pitchFamily="49" charset="0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6543DB-112D-4CA4-B9F9-900ECE8DCF06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Program Design (3)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marL="0" lvl="1" indent="7938">
              <a:buNone/>
            </a:pPr>
            <a:r>
              <a:rPr lang="en-GB" dirty="0" smtClean="0"/>
              <a:t>Finally, we want to read back and display the books that are in the data file:</a:t>
            </a:r>
          </a:p>
          <a:p>
            <a:pPr marL="0" lvl="1" indent="7938">
              <a:buNone/>
            </a:pPr>
            <a:endParaRPr lang="en-GB" sz="1200" dirty="0" smtClean="0"/>
          </a:p>
          <a:p>
            <a:pPr marL="0" lvl="1" indent="0">
              <a:buNone/>
            </a:pP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If menu choice = 1</a:t>
            </a:r>
          </a:p>
          <a:p>
            <a:pPr marL="0" lvl="1" indent="0">
              <a:buNone/>
            </a:pP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en-GB" sz="2000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//input books and add to data file</a:t>
            </a:r>
          </a:p>
          <a:p>
            <a:pPr marL="0" lvl="1" indent="0">
              <a:buNone/>
            </a:pPr>
            <a:r>
              <a:rPr lang="en-GB" sz="2000" b="1" dirty="0" smtClean="0">
                <a:latin typeface="Consolas" pitchFamily="49" charset="0"/>
                <a:cs typeface="Consolas" pitchFamily="49" charset="0"/>
              </a:rPr>
              <a:t>Else (menu choice = 2)</a:t>
            </a:r>
          </a:p>
          <a:p>
            <a:pPr marL="0" lvl="1" indent="0">
              <a:buNone/>
            </a:pPr>
            <a:r>
              <a:rPr lang="en-GB" sz="2000" b="1" dirty="0" smtClean="0">
                <a:latin typeface="Consolas" pitchFamily="49" charset="0"/>
                <a:cs typeface="Consolas" pitchFamily="49" charset="0"/>
              </a:rPr>
              <a:t>   open data file</a:t>
            </a:r>
          </a:p>
          <a:p>
            <a:pPr marL="0" lvl="1" indent="0">
              <a:buNone/>
            </a:pPr>
            <a:r>
              <a:rPr lang="en-GB" sz="2000" b="1" dirty="0" smtClean="0">
                <a:latin typeface="Consolas" pitchFamily="49" charset="0"/>
                <a:cs typeface="Consolas" pitchFamily="49" charset="0"/>
              </a:rPr>
              <a:t>   while not at end of data file</a:t>
            </a:r>
          </a:p>
          <a:p>
            <a:pPr marL="0" lvl="1" indent="0">
              <a:buNone/>
            </a:pPr>
            <a:r>
              <a:rPr lang="en-GB" sz="2000" b="1" dirty="0" smtClean="0">
                <a:latin typeface="Consolas" pitchFamily="49" charset="0"/>
                <a:cs typeface="Consolas" pitchFamily="49" charset="0"/>
              </a:rPr>
              <a:t>      read a book from file</a:t>
            </a:r>
          </a:p>
          <a:p>
            <a:pPr marL="0" lvl="1" indent="0">
              <a:buNone/>
            </a:pPr>
            <a:r>
              <a:rPr lang="en-GB" sz="2000" b="1" dirty="0" smtClean="0">
                <a:latin typeface="Consolas" pitchFamily="49" charset="0"/>
                <a:cs typeface="Consolas" pitchFamily="49" charset="0"/>
              </a:rPr>
              <a:t>      display the book</a:t>
            </a:r>
            <a:endParaRPr lang="en-GB" sz="2400" b="1" dirty="0" smtClean="0">
              <a:latin typeface="Consolas" pitchFamily="49" charset="0"/>
              <a:cs typeface="Consolas" pitchFamily="49" charset="0"/>
            </a:endParaRPr>
          </a:p>
          <a:p>
            <a:pPr marL="282575" lvl="2" indent="-274638">
              <a:buFont typeface="Arial" pitchFamily="34" charset="0"/>
              <a:buChar char="•"/>
            </a:pPr>
            <a:endParaRPr lang="en-GB" sz="1400" dirty="0" smtClean="0"/>
          </a:p>
          <a:p>
            <a:pPr marL="0" lvl="2" indent="7938">
              <a:buNone/>
            </a:pPr>
            <a:r>
              <a:rPr lang="en-GB" sz="2800" dirty="0" smtClean="0"/>
              <a:t>Here we need another </a:t>
            </a:r>
            <a:r>
              <a:rPr lang="en-GB" sz="2800" dirty="0" smtClean="0">
                <a:latin typeface="Consolas" pitchFamily="49" charset="0"/>
                <a:cs typeface="Consolas" pitchFamily="49" charset="0"/>
              </a:rPr>
              <a:t>while</a:t>
            </a:r>
            <a:r>
              <a:rPr lang="en-GB" sz="2800" dirty="0" smtClean="0"/>
              <a:t> loop as we don't know how many books are in the data file.</a:t>
            </a:r>
            <a:endParaRPr lang="en-GB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6543DB-112D-4CA4-B9F9-900ECE8DCF06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902250-B886-43F3-B1BE-06D234C7A499}" type="slidenum">
              <a:rPr lang="en-US"/>
              <a:pPr>
                <a:defRPr/>
              </a:pPr>
              <a:t>23</a:t>
            </a:fld>
            <a:endParaRPr lang="en-US"/>
          </a:p>
        </p:txBody>
      </p:sp>
      <p:sp>
        <p:nvSpPr>
          <p:cNvPr id="48131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n-GB" smtClean="0"/>
              <a:t>The </a:t>
            </a:r>
            <a:r>
              <a:rPr lang="en-GB" smtClean="0">
                <a:latin typeface="Consolas" pitchFamily="49" charset="0"/>
                <a:cs typeface="Consolas" pitchFamily="49" charset="0"/>
              </a:rPr>
              <a:t>StreamReader</a:t>
            </a:r>
            <a:r>
              <a:rPr lang="en-GB" smtClean="0"/>
              <a:t> class</a:t>
            </a:r>
          </a:p>
        </p:txBody>
      </p:sp>
      <p:sp>
        <p:nvSpPr>
          <p:cNvPr id="48132" name="Rectangle 3"/>
          <p:cNvSpPr>
            <a:spLocks noGrp="1"/>
          </p:cNvSpPr>
          <p:nvPr>
            <p:ph type="body"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sz="2800" dirty="0" smtClean="0"/>
              <a:t>The </a:t>
            </a:r>
            <a:r>
              <a:rPr lang="en-GB" sz="2800" dirty="0" err="1" smtClean="0"/>
              <a:t>StreamReader</a:t>
            </a:r>
            <a:r>
              <a:rPr lang="en-GB" sz="2800" dirty="0" smtClean="0"/>
              <a:t> class reads data from simple text files which have been created:</a:t>
            </a:r>
          </a:p>
          <a:p>
            <a:pPr lvl="1">
              <a:lnSpc>
                <a:spcPct val="80000"/>
              </a:lnSpc>
            </a:pPr>
            <a:r>
              <a:rPr lang="en-GB" sz="2400" dirty="0" smtClean="0"/>
              <a:t>By a program</a:t>
            </a:r>
          </a:p>
          <a:p>
            <a:pPr lvl="1">
              <a:lnSpc>
                <a:spcPct val="80000"/>
              </a:lnSpc>
            </a:pPr>
            <a:r>
              <a:rPr lang="en-GB" sz="2400" dirty="0" smtClean="0"/>
              <a:t>By entering data into a text editor such as Notepad</a:t>
            </a:r>
          </a:p>
          <a:p>
            <a:pPr>
              <a:lnSpc>
                <a:spcPct val="80000"/>
              </a:lnSpc>
            </a:pPr>
            <a:r>
              <a:rPr lang="en-GB" sz="2800" dirty="0" smtClean="0"/>
              <a:t>The data file is placed in the /bin/debug folder of the project (default location)</a:t>
            </a:r>
          </a:p>
          <a:p>
            <a:pPr marL="265113" indent="-265113"/>
            <a:r>
              <a:rPr lang="en-US" sz="2800" dirty="0" smtClean="0"/>
              <a:t>Declare a </a:t>
            </a:r>
            <a:r>
              <a:rPr lang="en-US" sz="2800" dirty="0" err="1" smtClean="0"/>
              <a:t>StreamWriter</a:t>
            </a:r>
            <a:r>
              <a:rPr lang="en-US" sz="2800" dirty="0" smtClean="0"/>
              <a:t> object (called </a:t>
            </a:r>
            <a:r>
              <a:rPr lang="en-US" sz="2800" b="1" dirty="0" err="1" smtClean="0"/>
              <a:t>sr</a:t>
            </a:r>
            <a:r>
              <a:rPr lang="en-US" sz="2800" dirty="0" smtClean="0"/>
              <a:t>) in a </a:t>
            </a:r>
            <a:r>
              <a:rPr lang="en-US" sz="2800" dirty="0" smtClean="0">
                <a:latin typeface="Consolas" pitchFamily="49" charset="0"/>
                <a:cs typeface="Consolas" pitchFamily="49" charset="0"/>
              </a:rPr>
              <a:t>using</a:t>
            </a:r>
            <a:r>
              <a:rPr lang="en-US" sz="2800" dirty="0" smtClean="0"/>
              <a:t> block</a:t>
            </a:r>
          </a:p>
          <a:p>
            <a:pPr marL="265113" indent="-265113"/>
            <a:endParaRPr lang="en-US" sz="1600" dirty="0" smtClean="0"/>
          </a:p>
          <a:p>
            <a:pPr>
              <a:lnSpc>
                <a:spcPct val="90000"/>
              </a:lnSpc>
              <a:buNone/>
            </a:pPr>
            <a:r>
              <a:rPr lang="en-GB" sz="2000" noProof="1" smtClean="0">
                <a:latin typeface="Consolas" pitchFamily="49" charset="0"/>
                <a:cs typeface="Consolas" pitchFamily="49" charset="0"/>
              </a:rPr>
              <a:t>using (StreamReader sr = new StreamReader(“BooksToRead"))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GB" sz="2000" noProof="1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GB" sz="2000" noProof="1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en-GB" sz="2000" noProof="1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//read and process data</a:t>
            </a:r>
            <a:endParaRPr lang="en-GB" sz="2000" noProof="1" smtClean="0">
              <a:latin typeface="Consolas" pitchFamily="49" charset="0"/>
              <a:cs typeface="Consolas" pitchFamily="49" charset="0"/>
            </a:endParaRPr>
          </a:p>
          <a:p>
            <a:pPr marL="0" indent="0">
              <a:lnSpc>
                <a:spcPct val="80000"/>
              </a:lnSpc>
              <a:buNone/>
            </a:pPr>
            <a:endParaRPr lang="en-GB" sz="2000" noProof="1" smtClean="0">
              <a:latin typeface="Consolas" pitchFamily="49" charset="0"/>
              <a:cs typeface="Consolas" pitchFamily="49" charset="0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en-GB" sz="2000" noProof="1" smtClean="0">
                <a:latin typeface="Consolas" pitchFamily="49" charset="0"/>
                <a:cs typeface="Consolas" pitchFamily="49" charset="0"/>
              </a:rPr>
              <a:t>} </a:t>
            </a:r>
            <a:r>
              <a:rPr lang="en-GB" sz="2000" noProof="1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//end of using block</a:t>
            </a:r>
            <a:endParaRPr lang="en-GB" sz="2000" dirty="0" smtClean="0">
              <a:solidFill>
                <a:srgbClr val="00B050"/>
              </a:solidFill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80000"/>
              </a:lnSpc>
            </a:pPr>
            <a:endParaRPr lang="en-GB" sz="2000" dirty="0" smtClean="0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The </a:t>
            </a:r>
            <a:r>
              <a:rPr lang="en-GB" smtClean="0">
                <a:latin typeface="Consolas" pitchFamily="49" charset="0"/>
                <a:cs typeface="Consolas" pitchFamily="49" charset="0"/>
              </a:rPr>
              <a:t>ReadLine() </a:t>
            </a:r>
            <a:r>
              <a:rPr lang="en-GB" smtClean="0"/>
              <a:t>method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5125" indent="-365125"/>
            <a:r>
              <a:rPr lang="en-GB" sz="2800" dirty="0" smtClean="0"/>
              <a:t>We use the </a:t>
            </a:r>
            <a:r>
              <a:rPr lang="en-GB" sz="2800" dirty="0" err="1" smtClean="0">
                <a:latin typeface="Consolas" pitchFamily="49" charset="0"/>
                <a:cs typeface="Consolas" pitchFamily="49" charset="0"/>
              </a:rPr>
              <a:t>sr</a:t>
            </a:r>
            <a:r>
              <a:rPr lang="en-GB" sz="2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GB" sz="2800" dirty="0" smtClean="0">
                <a:cs typeface="Consolas" pitchFamily="49" charset="0"/>
              </a:rPr>
              <a:t>variable and the </a:t>
            </a:r>
            <a:r>
              <a:rPr lang="en-GB" sz="2800" dirty="0" err="1" smtClean="0">
                <a:latin typeface="Consolas" pitchFamily="49" charset="0"/>
                <a:cs typeface="Consolas" pitchFamily="49" charset="0"/>
              </a:rPr>
              <a:t>ReadLine</a:t>
            </a:r>
            <a:r>
              <a:rPr lang="en-GB" sz="2800" dirty="0" smtClean="0">
                <a:latin typeface="Consolas" pitchFamily="49" charset="0"/>
                <a:cs typeface="Consolas" pitchFamily="49" charset="0"/>
              </a:rPr>
              <a:t>() </a:t>
            </a:r>
            <a:r>
              <a:rPr lang="en-GB" sz="2800" dirty="0" smtClean="0"/>
              <a:t>method to read data and text from the data file, into variables</a:t>
            </a:r>
          </a:p>
          <a:p>
            <a:pPr marL="365125" indent="-365125"/>
            <a:r>
              <a:rPr lang="en-GB" sz="2800" dirty="0" smtClean="0"/>
              <a:t>For example, to read a string, such as a book title:</a:t>
            </a:r>
          </a:p>
          <a:p>
            <a:pPr marL="365125" indent="-365125">
              <a:buNone/>
            </a:pPr>
            <a:r>
              <a:rPr lang="en-GB" sz="2400" dirty="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en-GB" sz="2400" dirty="0" err="1" smtClean="0">
                <a:latin typeface="Consolas" pitchFamily="49" charset="0"/>
                <a:cs typeface="Consolas" pitchFamily="49" charset="0"/>
              </a:rPr>
              <a:t>sBook</a:t>
            </a:r>
            <a:r>
              <a:rPr lang="en-GB" sz="2400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GB" sz="2400" dirty="0" err="1" smtClean="0">
                <a:latin typeface="Consolas" pitchFamily="49" charset="0"/>
                <a:cs typeface="Consolas" pitchFamily="49" charset="0"/>
              </a:rPr>
              <a:t>sr.ReadLine</a:t>
            </a:r>
            <a:r>
              <a:rPr lang="en-GB" sz="2400" dirty="0" smtClean="0">
                <a:latin typeface="Consolas" pitchFamily="49" charset="0"/>
                <a:cs typeface="Consolas" pitchFamily="49" charset="0"/>
              </a:rPr>
              <a:t>();</a:t>
            </a:r>
          </a:p>
          <a:p>
            <a:pPr marL="365125" indent="-365125"/>
            <a:endParaRPr lang="en-GB" sz="2800" dirty="0" smtClean="0"/>
          </a:p>
          <a:p>
            <a:pPr marL="365125" indent="-365125"/>
            <a:r>
              <a:rPr lang="en-GB" sz="2800" dirty="0" smtClean="0"/>
              <a:t>To read a number, as with reading from the console, it must be converted from text as it is read:</a:t>
            </a:r>
          </a:p>
          <a:p>
            <a:pPr>
              <a:buNone/>
            </a:pPr>
            <a:r>
              <a:rPr lang="en-GB" sz="2800" b="1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GB" sz="2400" dirty="0" err="1" smtClean="0">
                <a:latin typeface="Consolas" pitchFamily="49" charset="0"/>
                <a:cs typeface="Consolas" pitchFamily="49" charset="0"/>
              </a:rPr>
              <a:t>iNum</a:t>
            </a:r>
            <a:r>
              <a:rPr lang="en-GB" sz="2400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GB" sz="2400" dirty="0" err="1" smtClean="0">
                <a:latin typeface="Consolas" pitchFamily="49" charset="0"/>
                <a:cs typeface="Consolas" pitchFamily="49" charset="0"/>
              </a:rPr>
              <a:t>Convert.ToInt32</a:t>
            </a:r>
            <a:r>
              <a:rPr lang="en-GB" sz="24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GB" sz="2400" dirty="0" err="1" smtClean="0">
                <a:latin typeface="Consolas" pitchFamily="49" charset="0"/>
                <a:cs typeface="Consolas" pitchFamily="49" charset="0"/>
              </a:rPr>
              <a:t>sr.ReadLine</a:t>
            </a:r>
            <a:r>
              <a:rPr lang="en-GB" sz="2400" dirty="0" smtClean="0">
                <a:latin typeface="Consolas" pitchFamily="49" charset="0"/>
                <a:cs typeface="Consolas" pitchFamily="49" charset="0"/>
              </a:rPr>
              <a:t>());</a:t>
            </a:r>
          </a:p>
          <a:p>
            <a:pPr marL="0" indent="0">
              <a:lnSpc>
                <a:spcPct val="80000"/>
              </a:lnSpc>
              <a:buNone/>
            </a:pPr>
            <a:endParaRPr lang="en-GB" sz="2800" b="1" noProof="1" smtClean="0">
              <a:latin typeface="Courier New" pitchFamily="49" charset="0"/>
            </a:endParaRPr>
          </a:p>
          <a:p>
            <a:pPr>
              <a:buNone/>
            </a:pP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6543DB-112D-4CA4-B9F9-900ECE8DCF06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9F6F19-FBB5-4DE3-AF52-7E446190A75D}" type="slidenum">
              <a:rPr lang="en-US"/>
              <a:pPr>
                <a:defRPr/>
              </a:pPr>
              <a:t>25</a:t>
            </a:fld>
            <a:endParaRPr lang="en-US"/>
          </a:p>
        </p:txBody>
      </p:sp>
      <p:sp>
        <p:nvSpPr>
          <p:cNvPr id="50179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GB" sz="4000" dirty="0" smtClean="0">
                <a:latin typeface="+mn-lt"/>
                <a:cs typeface="Consolas" pitchFamily="49" charset="0"/>
              </a:rPr>
              <a:t>while not at end of data file</a:t>
            </a:r>
            <a:endParaRPr lang="en-GB" sz="4000" dirty="0" smtClean="0">
              <a:latin typeface="+mn-lt"/>
            </a:endParaRPr>
          </a:p>
        </p:txBody>
      </p:sp>
      <p:sp>
        <p:nvSpPr>
          <p:cNvPr id="50180" name="Rectangle 3"/>
          <p:cNvSpPr>
            <a:spLocks noGrp="1"/>
          </p:cNvSpPr>
          <p:nvPr>
            <p:ph type="body" idx="1"/>
          </p:nvPr>
        </p:nvSpPr>
        <p:spPr>
          <a:xfrm>
            <a:off x="457200" y="1052736"/>
            <a:ext cx="8363272" cy="5073427"/>
          </a:xfrm>
        </p:spPr>
        <p:txBody>
          <a:bodyPr/>
          <a:lstStyle/>
          <a:p>
            <a:r>
              <a:rPr lang="en-US" sz="2800" dirty="0" smtClean="0"/>
              <a:t>How can the program detect the end of the data file?</a:t>
            </a:r>
          </a:p>
          <a:p>
            <a:pPr lvl="1"/>
            <a:r>
              <a:rPr lang="en-US" sz="2400" dirty="0" smtClean="0"/>
              <a:t>If the program reads past the end of the file, the program will crash</a:t>
            </a:r>
          </a:p>
          <a:p>
            <a:r>
              <a:rPr lang="en-US" sz="2800" dirty="0" smtClean="0"/>
              <a:t>We must set up the loop condition so that the loop stops when it reaches the end of the data file</a:t>
            </a:r>
          </a:p>
          <a:p>
            <a:pPr lvl="1"/>
            <a:r>
              <a:rPr lang="en-US" sz="2400" dirty="0" smtClean="0"/>
              <a:t>Use the </a:t>
            </a:r>
            <a:r>
              <a:rPr lang="en-US" sz="2400" b="1" dirty="0" err="1" smtClean="0"/>
              <a:t>sr</a:t>
            </a:r>
            <a:r>
              <a:rPr lang="en-US" sz="2400" dirty="0" smtClean="0"/>
              <a:t> variable along with the method </a:t>
            </a:r>
            <a:r>
              <a:rPr lang="en-US" sz="2400" b="1" dirty="0" smtClean="0"/>
              <a:t>Peek()</a:t>
            </a:r>
            <a:r>
              <a:rPr lang="en-US" sz="2400" dirty="0" smtClean="0"/>
              <a:t>. It will always equal -1 if there are no more data items in the file</a:t>
            </a:r>
          </a:p>
          <a:p>
            <a:pPr lvl="1">
              <a:buNone/>
            </a:pPr>
            <a:endParaRPr lang="en-US" sz="1000" dirty="0" smtClean="0"/>
          </a:p>
          <a:p>
            <a:pPr>
              <a:buFont typeface="Arial" charset="0"/>
              <a:buNone/>
            </a:pPr>
            <a:r>
              <a:rPr lang="en-GB" sz="2400" b="1" dirty="0" smtClean="0">
                <a:latin typeface="Courier New" pitchFamily="49" charset="0"/>
              </a:rPr>
              <a:t>	</a:t>
            </a:r>
            <a:r>
              <a:rPr lang="en-GB" sz="2400" b="1" dirty="0" smtClean="0">
                <a:latin typeface="Consolas" pitchFamily="49" charset="0"/>
                <a:cs typeface="Consolas" pitchFamily="49" charset="0"/>
              </a:rPr>
              <a:t>while (</a:t>
            </a:r>
            <a:r>
              <a:rPr lang="en-GB" sz="2400" b="1" dirty="0" err="1" smtClean="0">
                <a:latin typeface="Consolas" pitchFamily="49" charset="0"/>
                <a:cs typeface="Consolas" pitchFamily="49" charset="0"/>
              </a:rPr>
              <a:t>sr.Peek</a:t>
            </a:r>
            <a:r>
              <a:rPr lang="en-GB" sz="2400" b="1" dirty="0" smtClean="0">
                <a:latin typeface="Consolas" pitchFamily="49" charset="0"/>
                <a:cs typeface="Consolas" pitchFamily="49" charset="0"/>
              </a:rPr>
              <a:t>() != -1)</a:t>
            </a:r>
          </a:p>
          <a:p>
            <a:pPr>
              <a:buFont typeface="Arial" charset="0"/>
              <a:buNone/>
            </a:pPr>
            <a:r>
              <a:rPr lang="en-GB" sz="2400" b="1" dirty="0" smtClean="0">
                <a:latin typeface="Consolas" pitchFamily="49" charset="0"/>
                <a:cs typeface="Consolas" pitchFamily="49" charset="0"/>
              </a:rPr>
              <a:t>	{</a:t>
            </a:r>
          </a:p>
          <a:p>
            <a:pPr>
              <a:buFont typeface="Arial" charset="0"/>
              <a:buNone/>
            </a:pPr>
            <a:r>
              <a:rPr lang="en-GB" sz="2400" b="1" dirty="0" smtClean="0">
                <a:latin typeface="Consolas" pitchFamily="49" charset="0"/>
                <a:cs typeface="Consolas" pitchFamily="49" charset="0"/>
              </a:rPr>
              <a:t>       </a:t>
            </a:r>
            <a:r>
              <a:rPr lang="en-GB" sz="2400" b="1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//read and process a book</a:t>
            </a:r>
          </a:p>
          <a:p>
            <a:pPr>
              <a:buFont typeface="Arial" charset="0"/>
              <a:buNone/>
            </a:pPr>
            <a:r>
              <a:rPr lang="en-GB" sz="2400" b="1" dirty="0" smtClean="0">
                <a:latin typeface="Consolas" pitchFamily="49" charset="0"/>
                <a:cs typeface="Consolas" pitchFamily="49" charset="0"/>
              </a:rPr>
              <a:t>  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n-GB" i="1" dirty="0" err="1" smtClean="0"/>
              <a:t>BooksToRead</a:t>
            </a:r>
            <a:r>
              <a:rPr lang="en-GB" i="1" dirty="0" smtClean="0"/>
              <a:t> </a:t>
            </a:r>
            <a:r>
              <a:rPr lang="en-GB" dirty="0" smtClean="0"/>
              <a:t>code - part 3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pPr>
              <a:buNone/>
            </a:pP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using (</a:t>
            </a:r>
            <a:r>
              <a:rPr lang="en-GB" sz="1800" dirty="0" err="1" smtClean="0">
                <a:latin typeface="Consolas" pitchFamily="49" charset="0"/>
                <a:cs typeface="Consolas" pitchFamily="49" charset="0"/>
              </a:rPr>
              <a:t>StreamReader</a:t>
            </a: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GB" sz="1800" dirty="0" err="1" smtClean="0">
                <a:latin typeface="Consolas" pitchFamily="49" charset="0"/>
                <a:cs typeface="Consolas" pitchFamily="49" charset="0"/>
              </a:rPr>
              <a:t>sr</a:t>
            </a: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 = new </a:t>
            </a:r>
            <a:r>
              <a:rPr lang="en-GB" sz="1800" dirty="0" err="1" smtClean="0">
                <a:latin typeface="Consolas" pitchFamily="49" charset="0"/>
                <a:cs typeface="Consolas" pitchFamily="49" charset="0"/>
              </a:rPr>
              <a:t>StreamReader</a:t>
            </a: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("BooksToRead.txt"))</a:t>
            </a:r>
          </a:p>
          <a:p>
            <a:pPr>
              <a:buNone/>
            </a:pP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>
              <a:buNone/>
            </a:pP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GB" sz="1800" dirty="0" err="1" smtClean="0">
                <a:latin typeface="Consolas" pitchFamily="49" charset="0"/>
                <a:cs typeface="Consolas" pitchFamily="49" charset="0"/>
              </a:rPr>
              <a:t>iIndex</a:t>
            </a: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0;                   </a:t>
            </a:r>
            <a:r>
              <a:rPr lang="en-GB" sz="1800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//start counting</a:t>
            </a:r>
          </a:p>
          <a:p>
            <a:pPr>
              <a:buNone/>
            </a:pPr>
            <a:endParaRPr lang="en-GB" sz="1800" dirty="0" smtClean="0">
              <a:solidFill>
                <a:srgbClr val="00B050"/>
              </a:solidFill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    while (</a:t>
            </a:r>
            <a:r>
              <a:rPr lang="en-GB" sz="1800" dirty="0" err="1" smtClean="0">
                <a:latin typeface="Consolas" pitchFamily="49" charset="0"/>
                <a:cs typeface="Consolas" pitchFamily="49" charset="0"/>
              </a:rPr>
              <a:t>sr.Peek</a:t>
            </a: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() != -1)  </a:t>
            </a:r>
            <a:r>
              <a:rPr lang="en-GB" sz="1800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//while not at end of file</a:t>
            </a:r>
          </a:p>
          <a:p>
            <a:pPr>
              <a:buNone/>
            </a:pP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    {</a:t>
            </a:r>
          </a:p>
          <a:p>
            <a:pPr>
              <a:buNone/>
            </a:pP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        </a:t>
            </a:r>
            <a:r>
              <a:rPr lang="en-GB" sz="1800" dirty="0" err="1" smtClean="0">
                <a:latin typeface="Consolas" pitchFamily="49" charset="0"/>
                <a:cs typeface="Consolas" pitchFamily="49" charset="0"/>
              </a:rPr>
              <a:t>sBook</a:t>
            </a: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= </a:t>
            </a:r>
            <a:r>
              <a:rPr lang="en-GB" sz="1800" dirty="0" err="1" smtClean="0">
                <a:latin typeface="Consolas" pitchFamily="49" charset="0"/>
                <a:cs typeface="Consolas" pitchFamily="49" charset="0"/>
              </a:rPr>
              <a:t>sr.ReadLine</a:t>
            </a: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();    </a:t>
            </a:r>
            <a:r>
              <a:rPr lang="en-GB" sz="1800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</a:t>
            </a:r>
            <a:r>
              <a:rPr lang="en-GB" sz="1800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read book from </a:t>
            </a:r>
            <a:r>
              <a:rPr lang="en-GB" sz="1800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file</a:t>
            </a:r>
          </a:p>
          <a:p>
            <a:pPr>
              <a:buNone/>
            </a:pPr>
            <a:endParaRPr lang="en-GB" sz="1800" dirty="0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        </a:t>
            </a:r>
            <a:r>
              <a:rPr lang="en-GB" sz="1800" dirty="0" err="1" smtClean="0">
                <a:latin typeface="Consolas" pitchFamily="49" charset="0"/>
                <a:cs typeface="Consolas" pitchFamily="49" charset="0"/>
              </a:rPr>
              <a:t>iIndex</a:t>
            </a: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++;                 </a:t>
            </a:r>
            <a:r>
              <a:rPr lang="en-GB" sz="1800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</a:t>
            </a:r>
            <a:r>
              <a:rPr lang="en-GB" sz="1800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increment counter</a:t>
            </a: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  </a:t>
            </a:r>
          </a:p>
          <a:p>
            <a:pPr>
              <a:buNone/>
            </a:pPr>
            <a:endParaRPr lang="en-GB" sz="1800" dirty="0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        </a:t>
            </a:r>
            <a:r>
              <a:rPr lang="en-GB" sz="1800" dirty="0" err="1" smtClean="0">
                <a:latin typeface="Consolas" pitchFamily="49" charset="0"/>
                <a:cs typeface="Consolas" pitchFamily="49" charset="0"/>
              </a:rPr>
              <a:t>Console.WriteLine</a:t>
            </a: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GB" sz="1800" dirty="0" err="1" smtClean="0">
                <a:latin typeface="Consolas" pitchFamily="49" charset="0"/>
                <a:cs typeface="Consolas" pitchFamily="49" charset="0"/>
              </a:rPr>
              <a:t>sBook</a:t>
            </a: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); </a:t>
            </a:r>
            <a:r>
              <a:rPr lang="en-GB" sz="1800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//display book</a:t>
            </a:r>
            <a:endParaRPr lang="en-GB" sz="1800" dirty="0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     }</a:t>
            </a:r>
          </a:p>
          <a:p>
            <a:pPr>
              <a:buNone/>
            </a:pPr>
            <a:endParaRPr lang="en-GB" sz="1800" dirty="0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GB" sz="1800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//display </a:t>
            </a:r>
            <a:r>
              <a:rPr lang="en-GB" sz="1800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final book count</a:t>
            </a:r>
            <a:endParaRPr lang="en-GB" sz="1800" dirty="0" smtClean="0">
              <a:solidFill>
                <a:srgbClr val="00B050"/>
              </a:solidFill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GB" sz="1800" dirty="0" err="1" smtClean="0">
                <a:latin typeface="Consolas" pitchFamily="49" charset="0"/>
                <a:cs typeface="Consolas" pitchFamily="49" charset="0"/>
              </a:rPr>
              <a:t>Console.WriteLine</a:t>
            </a: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GB" sz="1800" dirty="0" err="1" smtClean="0">
                <a:latin typeface="Consolas" pitchFamily="49" charset="0"/>
                <a:cs typeface="Consolas" pitchFamily="49" charset="0"/>
              </a:rPr>
              <a:t>iIndex</a:t>
            </a: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+ " books on file.");</a:t>
            </a:r>
          </a:p>
          <a:p>
            <a:pPr>
              <a:buNone/>
            </a:pP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}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6543DB-112D-4CA4-B9F9-900ECE8DCF06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en-GB" smtClean="0"/>
              <a:t>Finally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pPr marL="0" indent="0">
              <a:buNone/>
            </a:pPr>
            <a:r>
              <a:rPr lang="en-GB" smtClean="0"/>
              <a:t>Another use of while loops is validating user input - such as a checking that a menu option entered by the user is in range:</a:t>
            </a:r>
          </a:p>
          <a:p>
            <a:pPr marL="0" indent="0"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.  .  .</a:t>
            </a:r>
          </a:p>
          <a:p>
            <a:pPr>
              <a:buNone/>
            </a:pPr>
            <a:r>
              <a:rPr lang="en-GB" sz="1800" smtClean="0">
                <a:latin typeface="Consolas" pitchFamily="49" charset="0"/>
                <a:cs typeface="Consolas" pitchFamily="49" charset="0"/>
              </a:rPr>
              <a:t>Console.Write("Enter your choice: ");</a:t>
            </a:r>
          </a:p>
          <a:p>
            <a:pPr>
              <a:buNone/>
            </a:pPr>
            <a:r>
              <a:rPr lang="en-GB" sz="1800" smtClean="0">
                <a:latin typeface="Consolas" pitchFamily="49" charset="0"/>
                <a:cs typeface="Consolas" pitchFamily="49" charset="0"/>
              </a:rPr>
              <a:t>iChoice = Convert.ToInt32(Console.ReadLine());</a:t>
            </a:r>
          </a:p>
          <a:p>
            <a:pPr>
              <a:buNone/>
            </a:pPr>
            <a:r>
              <a:rPr lang="en-GB" sz="1800" smtClean="0">
                <a:latin typeface="Consolas" pitchFamily="49" charset="0"/>
                <a:cs typeface="Consolas" pitchFamily="49" charset="0"/>
              </a:rPr>
              <a:t>Console.WriteLine();</a:t>
            </a:r>
          </a:p>
          <a:p>
            <a:pPr>
              <a:buNone/>
            </a:pPr>
            <a:r>
              <a:rPr lang="en-GB" sz="180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//validate menu choice</a:t>
            </a:r>
          </a:p>
          <a:p>
            <a:pPr>
              <a:buNone/>
            </a:pPr>
            <a:r>
              <a:rPr lang="en-GB" sz="1800" smtClean="0">
                <a:latin typeface="Consolas" pitchFamily="49" charset="0"/>
                <a:cs typeface="Consolas" pitchFamily="49" charset="0"/>
              </a:rPr>
              <a:t>while (iChoice &lt; 1 || iChoice &gt; 3)</a:t>
            </a:r>
          </a:p>
          <a:p>
            <a:pPr>
              <a:buNone/>
            </a:pPr>
            <a:r>
              <a:rPr lang="en-GB" sz="180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>
              <a:buNone/>
            </a:pPr>
            <a:r>
              <a:rPr lang="en-GB" sz="1800" smtClean="0">
                <a:latin typeface="Consolas" pitchFamily="49" charset="0"/>
                <a:cs typeface="Consolas" pitchFamily="49" charset="0"/>
              </a:rPr>
              <a:t>   Console.Write("You must enter 1 - 3, please re-enter: ");</a:t>
            </a:r>
          </a:p>
          <a:p>
            <a:pPr>
              <a:buNone/>
            </a:pPr>
            <a:r>
              <a:rPr lang="en-GB" sz="1800" smtClean="0">
                <a:latin typeface="Consolas" pitchFamily="49" charset="0"/>
                <a:cs typeface="Consolas" pitchFamily="49" charset="0"/>
              </a:rPr>
              <a:t>   iChoice = Convert.ToInt32(Console.ReadLine());</a:t>
            </a:r>
          </a:p>
          <a:p>
            <a:pPr>
              <a:buNone/>
            </a:pPr>
            <a:r>
              <a:rPr lang="en-GB" sz="1800" smtClean="0">
                <a:latin typeface="Consolas" pitchFamily="49" charset="0"/>
                <a:cs typeface="Consolas" pitchFamily="49" charset="0"/>
              </a:rPr>
              <a:t>}</a:t>
            </a:r>
          </a:p>
          <a:p>
            <a:pPr lvl="1">
              <a:buNone/>
            </a:pPr>
            <a:endParaRPr lang="en-GB" sz="1800" smtClean="0">
              <a:latin typeface="Consolas" pitchFamily="49" charset="0"/>
              <a:cs typeface="Consolas" pitchFamily="49" charset="0"/>
            </a:endParaRP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6543DB-112D-4CA4-B9F9-900ECE8DCF06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9EC2EA-1F4F-434C-A17A-D5A2A907BF35}" type="slidenum">
              <a:rPr lang="en-US"/>
              <a:pPr>
                <a:defRPr/>
              </a:pPr>
              <a:t>28</a:t>
            </a:fld>
            <a:endParaRPr lang="en-US"/>
          </a:p>
        </p:txBody>
      </p:sp>
      <p:sp>
        <p:nvSpPr>
          <p:cNvPr id="68611" name="Title 1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792163"/>
          </a:xfrm>
        </p:spPr>
        <p:txBody>
          <a:bodyPr/>
          <a:lstStyle/>
          <a:p>
            <a:pPr eaLnBrk="1" hangingPunct="1"/>
            <a:r>
              <a:rPr lang="en-GB" smtClean="0"/>
              <a:t>Summary</a:t>
            </a:r>
            <a:endParaRPr lang="en-US" smtClean="0"/>
          </a:p>
        </p:txBody>
      </p:sp>
      <p:sp>
        <p:nvSpPr>
          <p:cNvPr id="68612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marL="357188" indent="-357188"/>
            <a:r>
              <a:rPr lang="en-GB" sz="2400" dirty="0" smtClean="0"/>
              <a:t>A for loop should be used if the number of repetitions is known before the start of the loop</a:t>
            </a:r>
          </a:p>
          <a:p>
            <a:pPr marL="1000125" lvl="1"/>
            <a:r>
              <a:rPr lang="en-GB" sz="2000" dirty="0" smtClean="0"/>
              <a:t>a counter variable keeps track of the number of times the loop has been executed</a:t>
            </a:r>
          </a:p>
          <a:p>
            <a:pPr marL="1000125" lvl="1"/>
            <a:r>
              <a:rPr lang="en-GB" sz="2000" dirty="0" smtClean="0"/>
              <a:t>it can be used within the loop but should not be modified</a:t>
            </a:r>
          </a:p>
          <a:p>
            <a:pPr marL="357188" indent="-357188"/>
            <a:r>
              <a:rPr lang="en-GB" sz="2400" dirty="0" smtClean="0"/>
              <a:t>A while loop should be used when the number of repetitions is not known before the loop</a:t>
            </a:r>
          </a:p>
          <a:p>
            <a:pPr marL="1000125" lvl="1"/>
            <a:r>
              <a:rPr lang="en-GB" sz="2000" dirty="0" smtClean="0"/>
              <a:t>the loop repeats statements as long as the condition is true</a:t>
            </a:r>
          </a:p>
          <a:p>
            <a:pPr marL="1000125" lvl="1"/>
            <a:r>
              <a:rPr lang="en-GB" sz="2000" dirty="0" smtClean="0"/>
              <a:t>it can be used for menu-driven programs</a:t>
            </a:r>
          </a:p>
          <a:p>
            <a:pPr marL="357188" indent="-357188"/>
            <a:r>
              <a:rPr lang="en-GB" sz="2400" dirty="0" smtClean="0"/>
              <a:t>Data can be read from or written to external data files</a:t>
            </a:r>
          </a:p>
          <a:p>
            <a:pPr marL="1000125" lvl="1"/>
            <a:r>
              <a:rPr lang="en-GB" sz="2000" dirty="0" smtClean="0"/>
              <a:t>The </a:t>
            </a:r>
            <a:r>
              <a:rPr lang="en-GB" sz="2000" dirty="0" err="1" smtClean="0"/>
              <a:t>StreamReader</a:t>
            </a:r>
            <a:r>
              <a:rPr lang="en-GB" sz="2000" dirty="0" smtClean="0"/>
              <a:t> and </a:t>
            </a:r>
            <a:r>
              <a:rPr lang="en-GB" sz="2000" dirty="0" err="1" smtClean="0"/>
              <a:t>StreamWriter</a:t>
            </a:r>
            <a:r>
              <a:rPr lang="en-GB" sz="2000" dirty="0" smtClean="0"/>
              <a:t> classes are used</a:t>
            </a:r>
          </a:p>
          <a:p>
            <a:pPr marL="1000125" lvl="1"/>
            <a:r>
              <a:rPr lang="en-GB" sz="2400" dirty="0" smtClean="0"/>
              <a:t>Peek() is used to check for end of file when reading data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i="1" smtClean="0"/>
              <a:t>BooksToRead</a:t>
            </a:r>
            <a:r>
              <a:rPr lang="en-GB" smtClean="0"/>
              <a:t> program</a:t>
            </a:r>
            <a:endParaRPr lang="en-GB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smtClean="0"/>
              <a:t>Full code listing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6543DB-112D-4CA4-B9F9-900ECE8DCF06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The </a:t>
            </a:r>
            <a:r>
              <a:rPr lang="en-GB" i="1" smtClean="0"/>
              <a:t>BooksToRead</a:t>
            </a:r>
            <a:r>
              <a:rPr lang="en-GB" smtClean="0"/>
              <a:t> problem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You have decided to create a list of all the  books you intend to read in your lifetime, and want a program which can:</a:t>
            </a:r>
          </a:p>
          <a:p>
            <a:pPr lvl="1"/>
            <a:r>
              <a:rPr lang="en-GB" dirty="0" smtClean="0"/>
              <a:t> Allow you to add new books to the list</a:t>
            </a:r>
          </a:p>
          <a:p>
            <a:pPr lvl="1"/>
            <a:r>
              <a:rPr lang="en-GB" dirty="0" smtClean="0"/>
              <a:t>Display the current list of books</a:t>
            </a:r>
          </a:p>
          <a:p>
            <a:pPr lvl="1"/>
            <a:r>
              <a:rPr lang="en-GB" dirty="0" smtClean="0"/>
              <a:t>Display a count of the number of books in the list</a:t>
            </a:r>
          </a:p>
          <a:p>
            <a:pPr lvl="1"/>
            <a:r>
              <a:rPr lang="en-GB" dirty="0" smtClean="0"/>
              <a:t>Store book details on an external file. So the books you have added are not lost after the program ends.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6543DB-112D-4CA4-B9F9-900ECE8DCF06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4D9EBA-DC7E-4838-AF0F-F0836019F079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395536" y="332656"/>
            <a:ext cx="853244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static void Main(string[]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args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>
              <a:buNone/>
            </a:pPr>
            <a:r>
              <a:rPr lang="en-GB" dirty="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iChoice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;    </a:t>
            </a:r>
            <a:r>
              <a:rPr lang="en-GB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//menu choice</a:t>
            </a:r>
          </a:p>
          <a:p>
            <a:pPr>
              <a:buNone/>
            </a:pPr>
            <a:r>
              <a:rPr lang="en-GB" dirty="0" smtClean="0">
                <a:latin typeface="Consolas" pitchFamily="49" charset="0"/>
                <a:cs typeface="Consolas" pitchFamily="49" charset="0"/>
              </a:rPr>
              <a:t>   string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sBook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;   </a:t>
            </a:r>
            <a:r>
              <a:rPr lang="en-GB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//name of book</a:t>
            </a:r>
          </a:p>
          <a:p>
            <a:pPr>
              <a:buNone/>
            </a:pPr>
            <a:r>
              <a:rPr lang="en-GB" dirty="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iNumBooks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;  </a:t>
            </a:r>
            <a:r>
              <a:rPr lang="en-GB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//no. of books to enter</a:t>
            </a:r>
          </a:p>
          <a:p>
            <a:pPr>
              <a:buNone/>
            </a:pPr>
            <a:r>
              <a:rPr lang="en-GB" dirty="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iIndex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;     </a:t>
            </a:r>
            <a:r>
              <a:rPr lang="en-GB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//loop counter</a:t>
            </a:r>
          </a:p>
          <a:p>
            <a:pPr marL="354013"/>
            <a:endParaRPr lang="en-GB" dirty="0" smtClean="0">
              <a:latin typeface="Consolas" pitchFamily="49" charset="0"/>
              <a:cs typeface="Consolas" pitchFamily="49" charset="0"/>
            </a:endParaRPr>
          </a:p>
          <a:p>
            <a:pPr marL="354013"/>
            <a:r>
              <a:rPr lang="en-GB" dirty="0" err="1" smtClean="0">
                <a:latin typeface="Consolas" pitchFamily="49" charset="0"/>
                <a:cs typeface="Consolas" pitchFamily="49" charset="0"/>
              </a:rPr>
              <a:t>Console.WriteLine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("1. Add Books");</a:t>
            </a:r>
          </a:p>
          <a:p>
            <a:pPr marL="354013"/>
            <a:r>
              <a:rPr lang="en-GB" dirty="0" err="1" smtClean="0">
                <a:latin typeface="Consolas" pitchFamily="49" charset="0"/>
                <a:cs typeface="Consolas" pitchFamily="49" charset="0"/>
              </a:rPr>
              <a:t>Console.WriteLine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("2. Display Books");</a:t>
            </a:r>
          </a:p>
          <a:p>
            <a:pPr marL="354013"/>
            <a:r>
              <a:rPr lang="en-GB" dirty="0" err="1" smtClean="0">
                <a:latin typeface="Consolas" pitchFamily="49" charset="0"/>
                <a:cs typeface="Consolas" pitchFamily="49" charset="0"/>
              </a:rPr>
              <a:t>Console.WriteLine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("3. Exit Program");</a:t>
            </a:r>
          </a:p>
          <a:p>
            <a:pPr marL="354013"/>
            <a:r>
              <a:rPr lang="en-GB" dirty="0" err="1" smtClean="0">
                <a:latin typeface="Consolas" pitchFamily="49" charset="0"/>
                <a:cs typeface="Consolas" pitchFamily="49" charset="0"/>
              </a:rPr>
              <a:t>Console.WriteLine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();</a:t>
            </a:r>
          </a:p>
          <a:p>
            <a:pPr marL="354013"/>
            <a:endParaRPr lang="en-GB" dirty="0" smtClean="0">
              <a:latin typeface="Consolas" pitchFamily="49" charset="0"/>
              <a:cs typeface="Consolas" pitchFamily="49" charset="0"/>
            </a:endParaRPr>
          </a:p>
          <a:p>
            <a:pPr marL="354013"/>
            <a:r>
              <a:rPr lang="en-GB" dirty="0" err="1" smtClean="0">
                <a:latin typeface="Consolas" pitchFamily="49" charset="0"/>
                <a:cs typeface="Consolas" pitchFamily="49" charset="0"/>
              </a:rPr>
              <a:t>Console.Write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("Enter your choice: ");</a:t>
            </a:r>
          </a:p>
          <a:p>
            <a:pPr marL="354013"/>
            <a:r>
              <a:rPr lang="en-GB" dirty="0" err="1" smtClean="0">
                <a:latin typeface="Consolas" pitchFamily="49" charset="0"/>
                <a:cs typeface="Consolas" pitchFamily="49" charset="0"/>
              </a:rPr>
              <a:t>iChoice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Convert.ToInt32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(Console.ReadLine());</a:t>
            </a:r>
          </a:p>
          <a:p>
            <a:pPr marL="354013"/>
            <a:r>
              <a:rPr lang="en-GB" dirty="0" err="1" smtClean="0">
                <a:latin typeface="Consolas" pitchFamily="49" charset="0"/>
                <a:cs typeface="Consolas" pitchFamily="49" charset="0"/>
              </a:rPr>
              <a:t>Console.WriteLine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();</a:t>
            </a:r>
          </a:p>
          <a:p>
            <a:pPr marL="354013"/>
            <a:endParaRPr lang="en-GB" dirty="0" smtClean="0">
              <a:latin typeface="Consolas" pitchFamily="49" charset="0"/>
              <a:cs typeface="Consolas" pitchFamily="49" charset="0"/>
            </a:endParaRPr>
          </a:p>
          <a:p>
            <a:pPr marL="354013"/>
            <a:r>
              <a:rPr lang="en-GB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//validate menu choice</a:t>
            </a:r>
          </a:p>
          <a:p>
            <a:pPr marL="354013"/>
            <a:r>
              <a:rPr lang="en-GB" dirty="0" smtClean="0">
                <a:latin typeface="Consolas" pitchFamily="49" charset="0"/>
                <a:cs typeface="Consolas" pitchFamily="49" charset="0"/>
              </a:rPr>
              <a:t>while (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iChoice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 &lt; 1 ||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iChoice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 &gt; 3)</a:t>
            </a:r>
          </a:p>
          <a:p>
            <a:pPr marL="354013"/>
            <a:r>
              <a:rPr lang="en-GB" dirty="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 marL="354013"/>
            <a:r>
              <a:rPr lang="en-GB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Console.Write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("You must enter 1 - 3, please re-enter: ");</a:t>
            </a:r>
          </a:p>
          <a:p>
            <a:pPr marL="354013"/>
            <a:r>
              <a:rPr lang="en-GB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iChoice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Convert.ToInt32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(Console.ReadLine());</a:t>
            </a:r>
          </a:p>
          <a:p>
            <a:pPr marL="354013"/>
            <a:r>
              <a:rPr lang="en-GB" dirty="0" smtClean="0">
                <a:latin typeface="Consolas" pitchFamily="49" charset="0"/>
                <a:cs typeface="Consolas" pitchFamily="49" charset="0"/>
              </a:rPr>
              <a:t>}</a:t>
            </a:r>
            <a:endParaRPr lang="en-GB" sz="16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4D9EBA-DC7E-4838-AF0F-F0836019F079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9144000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while (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iChoice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 != 3)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if (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iChoice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 == 1)   </a:t>
            </a:r>
            <a:r>
              <a:rPr lang="en-GB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//create book file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{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  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Console.Write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("How many books do you want to enter? ");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  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iNumBooks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Convert.ToInt32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(Console.ReadLine());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  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Console.WriteLine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();</a:t>
            </a:r>
          </a:p>
          <a:p>
            <a:endParaRPr lang="en-GB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   </a:t>
            </a:r>
            <a:r>
              <a:rPr lang="en-GB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//open data file for writing, in APPEND mode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   using (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StreamWriter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sw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 = 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          new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StreamWriter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("BooksToRead.txt", true))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   {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      </a:t>
            </a:r>
            <a:r>
              <a:rPr lang="en-GB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//loop for each book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      for (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iIndex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 = 1;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iIndex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 &lt;=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iNumBooks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;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iIndex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++)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      {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        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Console.Write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("Enter book 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" 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+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iIndex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 + ": ");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        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sBook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 = Console.ReadLine();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         </a:t>
            </a:r>
            <a:r>
              <a:rPr lang="en-GB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//write book to data file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        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sw.WriteLine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sBook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        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Console.WriteLine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();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      }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   } 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}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4D9EBA-DC7E-4838-AF0F-F0836019F079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0" y="332656"/>
            <a:ext cx="91440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else  </a:t>
            </a:r>
            <a:r>
              <a:rPr lang="en-GB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//read books from data file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{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  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Console.WriteLine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("*** Books on file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***");</a:t>
            </a:r>
          </a:p>
          <a:p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GB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      //</a:t>
            </a:r>
            <a:r>
              <a:rPr lang="en-GB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open data file for reading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   using (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StreamReader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sr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 = new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StreamReader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("BooksToRead.txt"))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   {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     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iIndex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= 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0;                 </a:t>
            </a:r>
            <a:r>
              <a:rPr lang="en-GB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</a:t>
            </a:r>
            <a:r>
              <a:rPr lang="en-GB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start counting</a:t>
            </a:r>
            <a:endParaRPr lang="en-GB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      while (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sr.Peek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() != -1)  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en-GB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</a:t>
            </a:r>
            <a:r>
              <a:rPr lang="en-GB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while not at end of file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      {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        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sBook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sr.ReadLine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();    </a:t>
            </a:r>
            <a:r>
              <a:rPr lang="en-GB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</a:t>
            </a:r>
            <a:r>
              <a:rPr lang="en-GB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read book from </a:t>
            </a:r>
            <a:r>
              <a:rPr lang="en-GB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file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        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iIndex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++;               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GB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</a:t>
            </a:r>
            <a:r>
              <a:rPr lang="en-GB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increment counter</a:t>
            </a:r>
            <a:endParaRPr lang="en-GB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        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Console.WriteLine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sBook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); </a:t>
            </a:r>
            <a:r>
              <a:rPr lang="en-GB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//display book details</a:t>
            </a:r>
            <a:endParaRPr lang="en-GB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      }</a:t>
            </a:r>
          </a:p>
          <a:p>
            <a:endParaRPr lang="en-GB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      </a:t>
            </a:r>
            <a:r>
              <a:rPr lang="en-GB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//display count of books on file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     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Console.WriteLine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();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     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Console.WriteLine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iIndex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+ 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" books on file.");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      </a:t>
            </a:r>
            <a:r>
              <a:rPr lang="en-GB" dirty="0" err="1" smtClean="0">
                <a:latin typeface="Consolas" pitchFamily="49" charset="0"/>
                <a:cs typeface="Consolas" pitchFamily="49" charset="0"/>
              </a:rPr>
              <a:t>Console.WriteLine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();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   }</a:t>
            </a:r>
          </a:p>
          <a:p>
            <a:r>
              <a:rPr lang="en-GB" dirty="0" smtClean="0">
                <a:latin typeface="Consolas" pitchFamily="49" charset="0"/>
                <a:cs typeface="Consolas" pitchFamily="49" charset="0"/>
              </a:rPr>
              <a:t>   }</a:t>
            </a:r>
          </a:p>
          <a:p>
            <a:endParaRPr lang="en-GB" dirty="0" smtClean="0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4D9EBA-DC7E-4838-AF0F-F0836019F079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0" y="474345"/>
            <a:ext cx="914400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mtClean="0">
                <a:latin typeface="Consolas" pitchFamily="49" charset="0"/>
                <a:cs typeface="Consolas" pitchFamily="49" charset="0"/>
              </a:rPr>
              <a:t>      </a:t>
            </a:r>
            <a:r>
              <a:rPr lang="en-GB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//re-display the menu</a:t>
            </a:r>
          </a:p>
          <a:p>
            <a:r>
              <a:rPr lang="en-GB" smtClean="0">
                <a:latin typeface="Consolas" pitchFamily="49" charset="0"/>
                <a:cs typeface="Consolas" pitchFamily="49" charset="0"/>
              </a:rPr>
              <a:t>      Console.WriteLine("1. Add Books");</a:t>
            </a:r>
          </a:p>
          <a:p>
            <a:r>
              <a:rPr lang="en-GB" smtClean="0">
                <a:latin typeface="Consolas" pitchFamily="49" charset="0"/>
                <a:cs typeface="Consolas" pitchFamily="49" charset="0"/>
              </a:rPr>
              <a:t>      Console.WriteLine("2. Display Books");</a:t>
            </a:r>
          </a:p>
          <a:p>
            <a:r>
              <a:rPr lang="en-GB" smtClean="0">
                <a:latin typeface="Consolas" pitchFamily="49" charset="0"/>
                <a:cs typeface="Consolas" pitchFamily="49" charset="0"/>
              </a:rPr>
              <a:t>      Console.WriteLine("3. Exit Program");</a:t>
            </a:r>
          </a:p>
          <a:p>
            <a:r>
              <a:rPr lang="en-GB" smtClean="0">
                <a:latin typeface="Consolas" pitchFamily="49" charset="0"/>
                <a:cs typeface="Consolas" pitchFamily="49" charset="0"/>
              </a:rPr>
              <a:t>      Console.Write("Enter your choice: ");</a:t>
            </a:r>
          </a:p>
          <a:p>
            <a:r>
              <a:rPr lang="en-GB" smtClean="0">
                <a:latin typeface="Consolas" pitchFamily="49" charset="0"/>
                <a:cs typeface="Consolas" pitchFamily="49" charset="0"/>
              </a:rPr>
              <a:t>      Console.WriteLine();</a:t>
            </a:r>
          </a:p>
          <a:p>
            <a:endParaRPr lang="en-GB" smtClean="0">
              <a:latin typeface="Consolas" pitchFamily="49" charset="0"/>
              <a:cs typeface="Consolas" pitchFamily="49" charset="0"/>
            </a:endParaRPr>
          </a:p>
          <a:p>
            <a:r>
              <a:rPr lang="en-GB" smtClean="0">
                <a:latin typeface="Consolas" pitchFamily="49" charset="0"/>
                <a:cs typeface="Consolas" pitchFamily="49" charset="0"/>
              </a:rPr>
              <a:t>      iChoice = Convert.ToInt32(Console.ReadLine());</a:t>
            </a:r>
          </a:p>
          <a:p>
            <a:r>
              <a:rPr lang="en-GB" smtClean="0">
                <a:latin typeface="Consolas" pitchFamily="49" charset="0"/>
                <a:cs typeface="Consolas" pitchFamily="49" charset="0"/>
              </a:rPr>
              <a:t>      Console.WriteLine();</a:t>
            </a:r>
          </a:p>
          <a:p>
            <a:endParaRPr lang="en-GB" smtClean="0">
              <a:latin typeface="Consolas" pitchFamily="49" charset="0"/>
              <a:cs typeface="Consolas" pitchFamily="49" charset="0"/>
            </a:endParaRPr>
          </a:p>
          <a:p>
            <a:r>
              <a:rPr lang="en-GB" smtClean="0">
                <a:latin typeface="Consolas" pitchFamily="49" charset="0"/>
                <a:cs typeface="Consolas" pitchFamily="49" charset="0"/>
              </a:rPr>
              <a:t>      </a:t>
            </a:r>
            <a:r>
              <a:rPr lang="en-GB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//validate menu choice</a:t>
            </a:r>
          </a:p>
          <a:p>
            <a:r>
              <a:rPr lang="en-GB" smtClean="0">
                <a:latin typeface="Consolas" pitchFamily="49" charset="0"/>
                <a:cs typeface="Consolas" pitchFamily="49" charset="0"/>
              </a:rPr>
              <a:t>      while (iChoice &lt; 1 || iChoice &gt; 3)</a:t>
            </a:r>
          </a:p>
          <a:p>
            <a:r>
              <a:rPr lang="en-GB" smtClean="0">
                <a:latin typeface="Consolas" pitchFamily="49" charset="0"/>
                <a:cs typeface="Consolas" pitchFamily="49" charset="0"/>
              </a:rPr>
              <a:t>      {</a:t>
            </a:r>
          </a:p>
          <a:p>
            <a:r>
              <a:rPr lang="en-GB" smtClean="0">
                <a:latin typeface="Consolas" pitchFamily="49" charset="0"/>
                <a:cs typeface="Consolas" pitchFamily="49" charset="0"/>
              </a:rPr>
              <a:t>         Console.Write("You must enter 1 - 3, please re-enter: ");</a:t>
            </a:r>
          </a:p>
          <a:p>
            <a:r>
              <a:rPr lang="en-GB" smtClean="0">
                <a:latin typeface="Consolas" pitchFamily="49" charset="0"/>
                <a:cs typeface="Consolas" pitchFamily="49" charset="0"/>
              </a:rPr>
              <a:t>         iChoice = Convert.ToInt32(Console.ReadLine());</a:t>
            </a:r>
          </a:p>
          <a:p>
            <a:r>
              <a:rPr lang="en-GB" smtClean="0">
                <a:latin typeface="Consolas" pitchFamily="49" charset="0"/>
                <a:cs typeface="Consolas" pitchFamily="49" charset="0"/>
              </a:rPr>
              <a:t>      }</a:t>
            </a:r>
          </a:p>
          <a:p>
            <a:endParaRPr lang="en-GB" smtClean="0">
              <a:latin typeface="Consolas" pitchFamily="49" charset="0"/>
              <a:cs typeface="Consolas" pitchFamily="49" charset="0"/>
            </a:endParaRPr>
          </a:p>
          <a:p>
            <a:r>
              <a:rPr lang="en-GB" smtClean="0">
                <a:latin typeface="Consolas" pitchFamily="49" charset="0"/>
                <a:cs typeface="Consolas" pitchFamily="49" charset="0"/>
              </a:rPr>
              <a:t>   } </a:t>
            </a:r>
            <a:r>
              <a:rPr lang="en-GB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//end of main while loop</a:t>
            </a:r>
          </a:p>
          <a:p>
            <a:r>
              <a:rPr lang="en-GB" smtClean="0">
                <a:latin typeface="Consolas" pitchFamily="49" charset="0"/>
                <a:cs typeface="Consolas" pitchFamily="49" charset="0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What information do we need?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/>
          <a:lstStyle/>
          <a:p>
            <a:r>
              <a:rPr lang="en-GB" sz="2800" dirty="0" smtClean="0"/>
              <a:t>How to display a program menu to allow user to input their choice:</a:t>
            </a:r>
          </a:p>
          <a:p>
            <a:pPr lvl="1"/>
            <a:r>
              <a:rPr lang="en-GB" sz="2000" dirty="0" smtClean="0"/>
              <a:t>add books, display list of books or exit</a:t>
            </a:r>
          </a:p>
          <a:p>
            <a:r>
              <a:rPr lang="en-GB" sz="2800" dirty="0" smtClean="0"/>
              <a:t>How to make program code repeat until user wants to exit</a:t>
            </a:r>
          </a:p>
          <a:p>
            <a:pPr lvl="1"/>
            <a:r>
              <a:rPr lang="en-GB" sz="2400" dirty="0" smtClean="0"/>
              <a:t>To keep on adding new books</a:t>
            </a:r>
          </a:p>
          <a:p>
            <a:pPr lvl="1"/>
            <a:r>
              <a:rPr lang="en-GB" sz="2400" dirty="0" smtClean="0"/>
              <a:t>To display each of the books</a:t>
            </a:r>
          </a:p>
          <a:p>
            <a:r>
              <a:rPr lang="en-GB" sz="2800" dirty="0" smtClean="0"/>
              <a:t>How to create and read files</a:t>
            </a:r>
          </a:p>
          <a:p>
            <a:pPr lvl="1"/>
            <a:r>
              <a:rPr lang="en-GB" sz="2400" dirty="0" smtClean="0"/>
              <a:t>Store data in an external data file</a:t>
            </a:r>
          </a:p>
          <a:p>
            <a:pPr lvl="1"/>
            <a:r>
              <a:rPr lang="en-GB" sz="2400" dirty="0" smtClean="0"/>
              <a:t>Read data back from an external file</a:t>
            </a:r>
            <a:endParaRPr lang="en-GB" sz="2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6543DB-112D-4CA4-B9F9-900ECE8DCF06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GB" smtClean="0"/>
              <a:t>Program Design (1)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pPr marL="0" indent="0">
              <a:buNone/>
            </a:pPr>
            <a:r>
              <a:rPr lang="en-GB" sz="2400" smtClean="0"/>
              <a:t>Display menu: 1. Add Books, 2. Display Books 3. Exit Program</a:t>
            </a:r>
          </a:p>
          <a:p>
            <a:pPr marL="0" lvl="1" indent="0">
              <a:buNone/>
            </a:pPr>
            <a:r>
              <a:rPr lang="en-GB" sz="2400" smtClean="0"/>
              <a:t>Input menu choice</a:t>
            </a:r>
          </a:p>
          <a:p>
            <a:pPr marL="0" lvl="1" indent="0">
              <a:buNone/>
            </a:pPr>
            <a:r>
              <a:rPr lang="en-GB" sz="2400" smtClean="0"/>
              <a:t>While menu choice not equal to 3</a:t>
            </a:r>
          </a:p>
          <a:p>
            <a:pPr marL="0" lvl="1" indent="0">
              <a:buNone/>
            </a:pPr>
            <a:r>
              <a:rPr lang="en-GB" sz="2400" smtClean="0"/>
              <a:t>     If menu choice = 1</a:t>
            </a:r>
          </a:p>
          <a:p>
            <a:pPr marL="0" lvl="1" indent="0">
              <a:buNone/>
            </a:pPr>
            <a:r>
              <a:rPr lang="en-GB" sz="2400" smtClean="0"/>
              <a:t>          Input books and add them to data file</a:t>
            </a:r>
          </a:p>
          <a:p>
            <a:pPr marL="0" lvl="1" indent="0">
              <a:buNone/>
            </a:pPr>
            <a:r>
              <a:rPr lang="en-GB" sz="2400" smtClean="0"/>
              <a:t>     Else</a:t>
            </a:r>
          </a:p>
          <a:p>
            <a:pPr marL="0" lvl="1" indent="0">
              <a:buNone/>
            </a:pPr>
            <a:r>
              <a:rPr lang="en-GB" sz="2400" smtClean="0"/>
              <a:t>         Read data file and display books</a:t>
            </a:r>
          </a:p>
          <a:p>
            <a:pPr marL="0" lvl="1" indent="0">
              <a:buNone/>
            </a:pPr>
            <a:endParaRPr lang="en-GB" sz="2400" smtClean="0"/>
          </a:p>
          <a:p>
            <a:pPr marL="0" lvl="1" indent="0">
              <a:buNone/>
            </a:pPr>
            <a:r>
              <a:rPr lang="en-GB" sz="2400" smtClean="0"/>
              <a:t>     Display menu: 1. Add Books, 2. Display Books 3. Exit Program</a:t>
            </a:r>
          </a:p>
          <a:p>
            <a:pPr marL="0" lvl="1" indent="0">
              <a:buNone/>
            </a:pPr>
            <a:r>
              <a:rPr lang="en-GB" sz="2400" smtClean="0"/>
              <a:t>     Input menu choice</a:t>
            </a:r>
          </a:p>
          <a:p>
            <a:pPr marL="0" indent="0">
              <a:buNone/>
            </a:pPr>
            <a:endParaRPr lang="en-GB" sz="2400" smtClean="0"/>
          </a:p>
          <a:p>
            <a:pPr marL="0" indent="0">
              <a:buNone/>
            </a:pPr>
            <a:r>
              <a:rPr lang="en-GB" sz="2400" smtClean="0"/>
              <a:t>Exit program</a:t>
            </a:r>
            <a:endParaRPr lang="en-GB" sz="24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6543DB-112D-4CA4-B9F9-900ECE8DCF06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644008" y="5373216"/>
            <a:ext cx="3240360" cy="120032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smtClean="0"/>
              <a:t>Note: the main part of the program is done within a loop</a:t>
            </a:r>
            <a:endParaRPr lang="en-GB" sz="2400"/>
          </a:p>
        </p:txBody>
      </p:sp>
      <p:cxnSp>
        <p:nvCxnSpPr>
          <p:cNvPr id="8" name="Straight Arrow Connector 7"/>
          <p:cNvCxnSpPr>
            <a:stCxn id="3" idx="2"/>
          </p:cNvCxnSpPr>
          <p:nvPr/>
        </p:nvCxnSpPr>
        <p:spPr>
          <a:xfrm flipH="1" flipV="1">
            <a:off x="971600" y="5661248"/>
            <a:ext cx="3600400" cy="46491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539552" y="2420888"/>
            <a:ext cx="0" cy="30963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539552" y="2420888"/>
            <a:ext cx="2880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39552" y="5517232"/>
            <a:ext cx="2880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dirty="0" err="1" smtClean="0"/>
              <a:t>BooksToRead</a:t>
            </a:r>
            <a:r>
              <a:rPr lang="en-GB" dirty="0" smtClean="0"/>
              <a:t> code – part </a:t>
            </a:r>
            <a:r>
              <a:rPr lang="en-GB" dirty="0" err="1" smtClean="0"/>
              <a:t>1a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iChoice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;    </a:t>
            </a:r>
            <a:r>
              <a:rPr lang="en-GB" sz="2000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//menu choice</a:t>
            </a:r>
          </a:p>
          <a:p>
            <a:pPr>
              <a:buNone/>
            </a:pP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string </a:t>
            </a: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sBook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;   </a:t>
            </a:r>
            <a:r>
              <a:rPr lang="en-GB" sz="2000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//name of book</a:t>
            </a:r>
          </a:p>
          <a:p>
            <a:pPr>
              <a:buNone/>
            </a:pP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iNumBooks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;  </a:t>
            </a:r>
            <a:r>
              <a:rPr lang="en-GB" sz="2000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//no. of books to enter</a:t>
            </a:r>
          </a:p>
          <a:p>
            <a:pPr>
              <a:buNone/>
            </a:pP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iIndex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;     </a:t>
            </a:r>
            <a:r>
              <a:rPr lang="en-GB" sz="2000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//loop counter</a:t>
            </a:r>
          </a:p>
          <a:p>
            <a:pPr>
              <a:buNone/>
            </a:pPr>
            <a:endParaRPr lang="en-GB" sz="2000" dirty="0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GB" sz="2000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//display menu and get user choice</a:t>
            </a:r>
          </a:p>
          <a:p>
            <a:pPr>
              <a:buNone/>
            </a:pP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Console.WriteLine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("1. Add Books");</a:t>
            </a:r>
          </a:p>
          <a:p>
            <a:pPr>
              <a:buNone/>
            </a:pP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Console.WriteLine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("2. Display Books");</a:t>
            </a:r>
          </a:p>
          <a:p>
            <a:pPr>
              <a:buNone/>
            </a:pP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Console.WriteLine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("3. Exit Program");</a:t>
            </a:r>
          </a:p>
          <a:p>
            <a:pPr>
              <a:buNone/>
            </a:pP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Console.Write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("Enter your choice: ");</a:t>
            </a:r>
          </a:p>
          <a:p>
            <a:pPr>
              <a:buNone/>
            </a:pP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iChoice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Convert.ToInt32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(Console.ReadLine());</a:t>
            </a:r>
          </a:p>
          <a:p>
            <a:pPr>
              <a:buNone/>
            </a:pP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Console.WriteLine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();</a:t>
            </a:r>
          </a:p>
          <a:p>
            <a:pPr>
              <a:buNone/>
            </a:pPr>
            <a:endParaRPr lang="en-GB" sz="2000" dirty="0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6543DB-112D-4CA4-B9F9-900ECE8DCF06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n-GB" smtClean="0"/>
              <a:t>The </a:t>
            </a:r>
            <a:r>
              <a:rPr lang="en-GB" smtClean="0">
                <a:latin typeface="Consolas" pitchFamily="49" charset="0"/>
                <a:cs typeface="Consolas" pitchFamily="49" charset="0"/>
              </a:rPr>
              <a:t>while</a:t>
            </a:r>
            <a:r>
              <a:rPr lang="en-GB" smtClean="0"/>
              <a:t> loop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256584"/>
          </a:xfrm>
        </p:spPr>
        <p:txBody>
          <a:bodyPr/>
          <a:lstStyle/>
          <a:p>
            <a:r>
              <a:rPr lang="en-GB" dirty="0" smtClean="0"/>
              <a:t>Uses a condition (test) at the top</a:t>
            </a:r>
          </a:p>
          <a:p>
            <a:r>
              <a:rPr lang="en-GB" dirty="0" smtClean="0"/>
              <a:t>Statements inside the 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while</a:t>
            </a:r>
            <a:r>
              <a:rPr lang="en-GB" dirty="0" smtClean="0"/>
              <a:t> block repeat until the condition becomes false</a:t>
            </a:r>
          </a:p>
          <a:p>
            <a:r>
              <a:rPr lang="en-GB" dirty="0" smtClean="0"/>
              <a:t>Program control then moves to the statement after the loop</a:t>
            </a:r>
          </a:p>
          <a:p>
            <a:pPr indent="22225">
              <a:buNone/>
            </a:pPr>
            <a:r>
              <a:rPr lang="en-GB" sz="2400" b="1" dirty="0" smtClean="0">
                <a:latin typeface="Consolas" pitchFamily="49" charset="0"/>
                <a:cs typeface="Consolas" pitchFamily="49" charset="0"/>
              </a:rPr>
              <a:t>while (condition is true)</a:t>
            </a:r>
          </a:p>
          <a:p>
            <a:pPr indent="22225">
              <a:buNone/>
            </a:pPr>
            <a:r>
              <a:rPr lang="en-GB" sz="2400" b="1" dirty="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 indent="22225">
              <a:buNone/>
            </a:pPr>
            <a:r>
              <a:rPr lang="en-GB" sz="2400" b="1" dirty="0" smtClean="0">
                <a:latin typeface="Consolas" pitchFamily="49" charset="0"/>
                <a:cs typeface="Consolas" pitchFamily="49" charset="0"/>
              </a:rPr>
              <a:t>     </a:t>
            </a:r>
            <a:r>
              <a:rPr lang="en-GB" sz="2400" b="1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//statements inside the loop</a:t>
            </a:r>
          </a:p>
          <a:p>
            <a:pPr indent="22225">
              <a:buNone/>
            </a:pPr>
            <a:r>
              <a:rPr lang="en-GB" sz="2400" b="1" dirty="0" smtClean="0">
                <a:latin typeface="Consolas" pitchFamily="49" charset="0"/>
                <a:cs typeface="Consolas" pitchFamily="49" charset="0"/>
              </a:rPr>
              <a:t>}</a:t>
            </a:r>
          </a:p>
          <a:p>
            <a:pPr>
              <a:buNone/>
            </a:pPr>
            <a:r>
              <a:rPr lang="en-GB" sz="2400" b="1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  //statements after loop has ended</a:t>
            </a:r>
            <a:endParaRPr lang="en-GB" sz="2400" b="1" dirty="0" smtClean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6543DB-112D-4CA4-B9F9-900ECE8DCF06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B40BE1-B68C-4FD2-BD40-75E123E2ACA0}" type="slidenum">
              <a:rPr lang="en-US"/>
              <a:pPr>
                <a:defRPr/>
              </a:pPr>
              <a:t>8</a:t>
            </a:fld>
            <a:endParaRPr lang="en-US"/>
          </a:p>
        </p:txBody>
      </p:sp>
      <p:sp>
        <p:nvSpPr>
          <p:cNvPr id="4198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Uses of 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while</a:t>
            </a:r>
            <a:r>
              <a:rPr lang="en-GB" dirty="0" smtClean="0"/>
              <a:t> loops</a:t>
            </a:r>
          </a:p>
        </p:txBody>
      </p:sp>
      <p:sp>
        <p:nvSpPr>
          <p:cNvPr id="41988" name="Rectangle 3"/>
          <p:cNvSpPr>
            <a:spLocks noGrp="1"/>
          </p:cNvSpPr>
          <p:nvPr>
            <p:ph type="body" idx="1"/>
          </p:nvPr>
        </p:nvSpPr>
        <p:spPr>
          <a:xfrm>
            <a:off x="457200" y="1340768"/>
            <a:ext cx="8229600" cy="4785395"/>
          </a:xfrm>
        </p:spPr>
        <p:txBody>
          <a:bodyPr/>
          <a:lstStyle/>
          <a:p>
            <a:r>
              <a:rPr lang="en-US" smtClean="0"/>
              <a:t>They are used </a:t>
            </a:r>
            <a:r>
              <a:rPr lang="en-US" dirty="0" smtClean="0"/>
              <a:t>for repetitions when it is impossible to know in advance the number of repetitions needed</a:t>
            </a:r>
          </a:p>
          <a:p>
            <a:r>
              <a:rPr lang="en-US" dirty="0" smtClean="0"/>
              <a:t>Examples:</a:t>
            </a:r>
          </a:p>
          <a:p>
            <a:pPr lvl="1"/>
            <a:r>
              <a:rPr lang="en-US" sz="2400" smtClean="0"/>
              <a:t>Controlling a program using a menu – the user can keep making menu choices until they want to end the program</a:t>
            </a:r>
          </a:p>
          <a:p>
            <a:pPr lvl="1"/>
            <a:r>
              <a:rPr lang="en-US" sz="2400" smtClean="0"/>
              <a:t> validating </a:t>
            </a:r>
            <a:r>
              <a:rPr lang="en-US" sz="2400" dirty="0" smtClean="0"/>
              <a:t>input </a:t>
            </a:r>
            <a:r>
              <a:rPr lang="en-US" sz="2400" smtClean="0"/>
              <a:t>from users - we </a:t>
            </a:r>
            <a:r>
              <a:rPr lang="en-US" sz="2400" dirty="0" smtClean="0"/>
              <a:t>don’t know how many times they might get it wrong!</a:t>
            </a:r>
          </a:p>
          <a:p>
            <a:pPr lvl="1"/>
            <a:r>
              <a:rPr lang="en-US" sz="2400" dirty="0" smtClean="0"/>
              <a:t>reading data from an </a:t>
            </a:r>
            <a:r>
              <a:rPr lang="en-US" sz="2400" smtClean="0"/>
              <a:t>input file – the </a:t>
            </a:r>
            <a:r>
              <a:rPr lang="en-US" sz="2400" dirty="0" smtClean="0"/>
              <a:t>number of records in the file might vary each time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n-GB" i="1" dirty="0" err="1" smtClean="0"/>
              <a:t>BooksToRead</a:t>
            </a:r>
            <a:r>
              <a:rPr lang="en-GB" dirty="0" smtClean="0"/>
              <a:t> code – part </a:t>
            </a:r>
            <a:r>
              <a:rPr lang="en-GB" dirty="0" err="1" smtClean="0"/>
              <a:t>1b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328592"/>
          </a:xfrm>
        </p:spPr>
        <p:txBody>
          <a:bodyPr/>
          <a:lstStyle/>
          <a:p>
            <a:pPr>
              <a:buNone/>
            </a:pPr>
            <a:r>
              <a:rPr lang="en-GB" smtClean="0"/>
              <a:t> </a:t>
            </a:r>
            <a:r>
              <a:rPr lang="en-GB" sz="2000" smtClean="0">
                <a:latin typeface="Consolas" pitchFamily="49" charset="0"/>
                <a:cs typeface="Consolas" pitchFamily="49" charset="0"/>
              </a:rPr>
              <a:t>while (iChoice != 3)</a:t>
            </a:r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 marL="0" lvl="1" indent="0"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   if (iChoice == 1)</a:t>
            </a:r>
          </a:p>
          <a:p>
            <a:pPr marL="0" lvl="1" indent="0"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       </a:t>
            </a:r>
            <a:r>
              <a:rPr lang="en-GB" sz="200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//Part 3- input books and add them to data file</a:t>
            </a:r>
          </a:p>
          <a:p>
            <a:pPr marL="0" lvl="1" indent="0"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   else</a:t>
            </a:r>
          </a:p>
          <a:p>
            <a:pPr marL="0" lvl="1" indent="0">
              <a:buNone/>
            </a:pPr>
            <a:r>
              <a:rPr lang="en-GB" sz="200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       //Part 4- read data file and display books</a:t>
            </a:r>
          </a:p>
          <a:p>
            <a:pPr>
              <a:buNone/>
            </a:pPr>
            <a:endParaRPr lang="en-GB" sz="1800" b="1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    Console.WriteLine("1. Create Book File");</a:t>
            </a:r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    Console.WriteLine("2. Display Book File");</a:t>
            </a:r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    Console.WriteLine("3. Exit the program");</a:t>
            </a:r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    Console.Write("Enter your choice: ");</a:t>
            </a:r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    iChoice = Convert.ToInt32(Console.ReadLine());</a:t>
            </a:r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}</a:t>
            </a:r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Console.ReadKey();  </a:t>
            </a:r>
            <a:r>
              <a:rPr lang="en-GB" sz="200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//end of program</a:t>
            </a:r>
          </a:p>
          <a:p>
            <a:pPr>
              <a:buNone/>
            </a:pPr>
            <a:endParaRPr lang="en-GB" sz="2000" dirty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6543DB-112D-4CA4-B9F9-900ECE8DCF06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1938</TotalTime>
  <Words>2502</Words>
  <Application>Microsoft Office PowerPoint</Application>
  <PresentationFormat>On-screen Show (4:3)</PresentationFormat>
  <Paragraphs>399</Paragraphs>
  <Slides>33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Office Theme</vt:lpstr>
      <vt:lpstr>FUNDAMENTALS OF COMPUTING INTRODUCTION TO PROGRAMMING</vt:lpstr>
      <vt:lpstr>Objectives</vt:lpstr>
      <vt:lpstr>The BooksToRead problem</vt:lpstr>
      <vt:lpstr>What information do we need?</vt:lpstr>
      <vt:lpstr>Program Design (1)</vt:lpstr>
      <vt:lpstr>BooksToRead code – part 1a</vt:lpstr>
      <vt:lpstr>The while loop</vt:lpstr>
      <vt:lpstr>Uses of while loops</vt:lpstr>
      <vt:lpstr>BooksToRead code – part 1b</vt:lpstr>
      <vt:lpstr>Important points</vt:lpstr>
      <vt:lpstr>Program Design (2)</vt:lpstr>
      <vt:lpstr>The for loop</vt:lpstr>
      <vt:lpstr>Using for loops</vt:lpstr>
      <vt:lpstr>Exercise 1</vt:lpstr>
      <vt:lpstr>BooksToRead code - part 2</vt:lpstr>
      <vt:lpstr>Writing data to a file and reading data from a file</vt:lpstr>
      <vt:lpstr>The using statement</vt:lpstr>
      <vt:lpstr>The StreamWriter class</vt:lpstr>
      <vt:lpstr>Adding data to an existing file</vt:lpstr>
      <vt:lpstr>The WriteLine() method</vt:lpstr>
      <vt:lpstr>BooksToRead code - part 2 (amended)</vt:lpstr>
      <vt:lpstr>Program Design (3)</vt:lpstr>
      <vt:lpstr>The StreamReader class</vt:lpstr>
      <vt:lpstr>The ReadLine() method</vt:lpstr>
      <vt:lpstr>while not at end of data file</vt:lpstr>
      <vt:lpstr>BooksToRead code - part 3</vt:lpstr>
      <vt:lpstr>Finally</vt:lpstr>
      <vt:lpstr>Summary</vt:lpstr>
      <vt:lpstr>BooksToRead program</vt:lpstr>
      <vt:lpstr>Slide 30</vt:lpstr>
      <vt:lpstr>Slide 31</vt:lpstr>
      <vt:lpstr>Slide 32</vt:lpstr>
      <vt:lpstr>Slide 33</vt:lpstr>
    </vt:vector>
  </TitlesOfParts>
  <Company>University of Sunderland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FUNDAMENTALS OF COMPUTING INTRODUCTION TO PROGRAMMING</dc:title>
  <dc:creator>aaa</dc:creator>
  <cp:lastModifiedBy>cs0lwh</cp:lastModifiedBy>
  <cp:revision>117</cp:revision>
  <dcterms:created xsi:type="dcterms:W3CDTF">2009-09-15T09:28:12Z</dcterms:created>
  <dcterms:modified xsi:type="dcterms:W3CDTF">2013-10-22T14:36:18Z</dcterms:modified>
</cp:coreProperties>
</file>